
<file path=[Content_Types].xml><?xml version="1.0" encoding="utf-8"?>
<Types xmlns="http://schemas.openxmlformats.org/package/2006/content-types">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7315200" cy="9601200"/>
  <p:defaultTextStyle>
    <a:defPPr>
      <a:defRPr lang="en-US"/>
    </a:defPPr>
    <a:lvl1pPr marL="0" algn="l" defTabSz="4388910" rtl="0" eaLnBrk="1" latinLnBrk="0" hangingPunct="1">
      <a:defRPr sz="8600" kern="1200">
        <a:solidFill>
          <a:schemeClr val="tx1"/>
        </a:solidFill>
        <a:latin typeface="+mn-lt"/>
        <a:ea typeface="+mn-ea"/>
        <a:cs typeface="+mn-cs"/>
      </a:defRPr>
    </a:lvl1pPr>
    <a:lvl2pPr marL="2194455" algn="l" defTabSz="4388910" rtl="0" eaLnBrk="1" latinLnBrk="0" hangingPunct="1">
      <a:defRPr sz="8600" kern="1200">
        <a:solidFill>
          <a:schemeClr val="tx1"/>
        </a:solidFill>
        <a:latin typeface="+mn-lt"/>
        <a:ea typeface="+mn-ea"/>
        <a:cs typeface="+mn-cs"/>
      </a:defRPr>
    </a:lvl2pPr>
    <a:lvl3pPr marL="4388910" algn="l" defTabSz="4388910" rtl="0" eaLnBrk="1" latinLnBrk="0" hangingPunct="1">
      <a:defRPr sz="8600" kern="1200">
        <a:solidFill>
          <a:schemeClr val="tx1"/>
        </a:solidFill>
        <a:latin typeface="+mn-lt"/>
        <a:ea typeface="+mn-ea"/>
        <a:cs typeface="+mn-cs"/>
      </a:defRPr>
    </a:lvl3pPr>
    <a:lvl4pPr marL="6583365" algn="l" defTabSz="4388910" rtl="0" eaLnBrk="1" latinLnBrk="0" hangingPunct="1">
      <a:defRPr sz="8600" kern="1200">
        <a:solidFill>
          <a:schemeClr val="tx1"/>
        </a:solidFill>
        <a:latin typeface="+mn-lt"/>
        <a:ea typeface="+mn-ea"/>
        <a:cs typeface="+mn-cs"/>
      </a:defRPr>
    </a:lvl4pPr>
    <a:lvl5pPr marL="8777820" algn="l" defTabSz="4388910" rtl="0" eaLnBrk="1" latinLnBrk="0" hangingPunct="1">
      <a:defRPr sz="8600" kern="1200">
        <a:solidFill>
          <a:schemeClr val="tx1"/>
        </a:solidFill>
        <a:latin typeface="+mn-lt"/>
        <a:ea typeface="+mn-ea"/>
        <a:cs typeface="+mn-cs"/>
      </a:defRPr>
    </a:lvl5pPr>
    <a:lvl6pPr marL="10972275" algn="l" defTabSz="4388910" rtl="0" eaLnBrk="1" latinLnBrk="0" hangingPunct="1">
      <a:defRPr sz="8600" kern="1200">
        <a:solidFill>
          <a:schemeClr val="tx1"/>
        </a:solidFill>
        <a:latin typeface="+mn-lt"/>
        <a:ea typeface="+mn-ea"/>
        <a:cs typeface="+mn-cs"/>
      </a:defRPr>
    </a:lvl6pPr>
    <a:lvl7pPr marL="13166730" algn="l" defTabSz="4388910" rtl="0" eaLnBrk="1" latinLnBrk="0" hangingPunct="1">
      <a:defRPr sz="8600" kern="1200">
        <a:solidFill>
          <a:schemeClr val="tx1"/>
        </a:solidFill>
        <a:latin typeface="+mn-lt"/>
        <a:ea typeface="+mn-ea"/>
        <a:cs typeface="+mn-cs"/>
      </a:defRPr>
    </a:lvl7pPr>
    <a:lvl8pPr marL="15361185" algn="l" defTabSz="4388910" rtl="0" eaLnBrk="1" latinLnBrk="0" hangingPunct="1">
      <a:defRPr sz="8600" kern="1200">
        <a:solidFill>
          <a:schemeClr val="tx1"/>
        </a:solidFill>
        <a:latin typeface="+mn-lt"/>
        <a:ea typeface="+mn-ea"/>
        <a:cs typeface="+mn-cs"/>
      </a:defRPr>
    </a:lvl8pPr>
    <a:lvl9pPr marL="17555640" algn="l" defTabSz="4388910" rtl="0" eaLnBrk="1" latinLnBrk="0" hangingPunct="1">
      <a:defRPr sz="8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30" d="100"/>
          <a:sy n="30" d="100"/>
        </p:scale>
        <p:origin x="-714" y="-78"/>
      </p:cViewPr>
      <p:guideLst>
        <p:guide orient="horz" pos="10368"/>
        <p:guide pos="13824"/>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455" indent="0" algn="ctr">
              <a:buNone/>
              <a:defRPr>
                <a:solidFill>
                  <a:schemeClr val="tx1">
                    <a:tint val="75000"/>
                  </a:schemeClr>
                </a:solidFill>
              </a:defRPr>
            </a:lvl2pPr>
            <a:lvl3pPr marL="4388910" indent="0" algn="ctr">
              <a:buNone/>
              <a:defRPr>
                <a:solidFill>
                  <a:schemeClr val="tx1">
                    <a:tint val="75000"/>
                  </a:schemeClr>
                </a:solidFill>
              </a:defRPr>
            </a:lvl3pPr>
            <a:lvl4pPr marL="6583365" indent="0" algn="ctr">
              <a:buNone/>
              <a:defRPr>
                <a:solidFill>
                  <a:schemeClr val="tx1">
                    <a:tint val="75000"/>
                  </a:schemeClr>
                </a:solidFill>
              </a:defRPr>
            </a:lvl4pPr>
            <a:lvl5pPr marL="8777820" indent="0" algn="ctr">
              <a:buNone/>
              <a:defRPr>
                <a:solidFill>
                  <a:schemeClr val="tx1">
                    <a:tint val="75000"/>
                  </a:schemeClr>
                </a:solidFill>
              </a:defRPr>
            </a:lvl5pPr>
            <a:lvl6pPr marL="10972275" indent="0" algn="ctr">
              <a:buNone/>
              <a:defRPr>
                <a:solidFill>
                  <a:schemeClr val="tx1">
                    <a:tint val="75000"/>
                  </a:schemeClr>
                </a:solidFill>
              </a:defRPr>
            </a:lvl6pPr>
            <a:lvl7pPr marL="13166730" indent="0" algn="ctr">
              <a:buNone/>
              <a:defRPr>
                <a:solidFill>
                  <a:schemeClr val="tx1">
                    <a:tint val="75000"/>
                  </a:schemeClr>
                </a:solidFill>
              </a:defRPr>
            </a:lvl7pPr>
            <a:lvl8pPr marL="15361185" indent="0" algn="ctr">
              <a:buNone/>
              <a:defRPr>
                <a:solidFill>
                  <a:schemeClr val="tx1">
                    <a:tint val="75000"/>
                  </a:schemeClr>
                </a:solidFill>
              </a:defRPr>
            </a:lvl8pPr>
            <a:lvl9pPr marL="1755564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9EA2693-EA02-45F0-BF0F-E8C0062176F1}" type="datetimeFigureOut">
              <a:rPr lang="en-US" smtClean="0"/>
              <a:pPr/>
              <a:t>5/17/2010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BD2A06-3189-4CD7-9584-47CEF6EA526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EA2693-EA02-45F0-BF0F-E8C0062176F1}" type="datetimeFigureOut">
              <a:rPr lang="en-US" smtClean="0"/>
              <a:pPr/>
              <a:t>5/17/2010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BD2A06-3189-4CD7-9584-47CEF6EA526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6"/>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6"/>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EA2693-EA02-45F0-BF0F-E8C0062176F1}" type="datetimeFigureOut">
              <a:rPr lang="en-US" smtClean="0"/>
              <a:pPr/>
              <a:t>5/17/2010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BD2A06-3189-4CD7-9584-47CEF6EA5260}"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EA2693-EA02-45F0-BF0F-E8C0062176F1}" type="datetimeFigureOut">
              <a:rPr lang="en-US" smtClean="0"/>
              <a:pPr/>
              <a:t>5/17/2010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BD2A06-3189-4CD7-9584-47CEF6EA526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4455" indent="0">
              <a:buNone/>
              <a:defRPr sz="8600">
                <a:solidFill>
                  <a:schemeClr val="tx1">
                    <a:tint val="75000"/>
                  </a:schemeClr>
                </a:solidFill>
              </a:defRPr>
            </a:lvl2pPr>
            <a:lvl3pPr marL="4388910" indent="0">
              <a:buNone/>
              <a:defRPr sz="7700">
                <a:solidFill>
                  <a:schemeClr val="tx1">
                    <a:tint val="75000"/>
                  </a:schemeClr>
                </a:solidFill>
              </a:defRPr>
            </a:lvl3pPr>
            <a:lvl4pPr marL="6583365" indent="0">
              <a:buNone/>
              <a:defRPr sz="6700">
                <a:solidFill>
                  <a:schemeClr val="tx1">
                    <a:tint val="75000"/>
                  </a:schemeClr>
                </a:solidFill>
              </a:defRPr>
            </a:lvl4pPr>
            <a:lvl5pPr marL="8777820" indent="0">
              <a:buNone/>
              <a:defRPr sz="6700">
                <a:solidFill>
                  <a:schemeClr val="tx1">
                    <a:tint val="75000"/>
                  </a:schemeClr>
                </a:solidFill>
              </a:defRPr>
            </a:lvl5pPr>
            <a:lvl6pPr marL="10972275" indent="0">
              <a:buNone/>
              <a:defRPr sz="6700">
                <a:solidFill>
                  <a:schemeClr val="tx1">
                    <a:tint val="75000"/>
                  </a:schemeClr>
                </a:solidFill>
              </a:defRPr>
            </a:lvl6pPr>
            <a:lvl7pPr marL="13166730" indent="0">
              <a:buNone/>
              <a:defRPr sz="6700">
                <a:solidFill>
                  <a:schemeClr val="tx1">
                    <a:tint val="75000"/>
                  </a:schemeClr>
                </a:solidFill>
              </a:defRPr>
            </a:lvl7pPr>
            <a:lvl8pPr marL="15361185" indent="0">
              <a:buNone/>
              <a:defRPr sz="6700">
                <a:solidFill>
                  <a:schemeClr val="tx1">
                    <a:tint val="75000"/>
                  </a:schemeClr>
                </a:solidFill>
              </a:defRPr>
            </a:lvl8pPr>
            <a:lvl9pPr marL="1755564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EA2693-EA02-45F0-BF0F-E8C0062176F1}" type="datetimeFigureOut">
              <a:rPr lang="en-US" smtClean="0"/>
              <a:pPr/>
              <a:t>5/17/2010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BD2A06-3189-4CD7-9584-47CEF6EA5260}"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9EA2693-EA02-45F0-BF0F-E8C0062176F1}" type="datetimeFigureOut">
              <a:rPr lang="en-US" smtClean="0"/>
              <a:pPr/>
              <a:t>5/17/2010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1BD2A06-3189-4CD7-9584-47CEF6EA526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4"/>
            <a:ext cx="19392903" cy="3070857"/>
          </a:xfrm>
        </p:spPr>
        <p:txBody>
          <a:bodyPr anchor="b"/>
          <a:lstStyle>
            <a:lvl1pPr marL="0" indent="0">
              <a:buNone/>
              <a:defRPr sz="11500" b="1"/>
            </a:lvl1pPr>
            <a:lvl2pPr marL="2194455" indent="0">
              <a:buNone/>
              <a:defRPr sz="9600" b="1"/>
            </a:lvl2pPr>
            <a:lvl3pPr marL="4388910" indent="0">
              <a:buNone/>
              <a:defRPr sz="8600" b="1"/>
            </a:lvl3pPr>
            <a:lvl4pPr marL="6583365" indent="0">
              <a:buNone/>
              <a:defRPr sz="7700" b="1"/>
            </a:lvl4pPr>
            <a:lvl5pPr marL="8777820" indent="0">
              <a:buNone/>
              <a:defRPr sz="7700" b="1"/>
            </a:lvl5pPr>
            <a:lvl6pPr marL="10972275" indent="0">
              <a:buNone/>
              <a:defRPr sz="7700" b="1"/>
            </a:lvl6pPr>
            <a:lvl7pPr marL="13166730" indent="0">
              <a:buNone/>
              <a:defRPr sz="7700" b="1"/>
            </a:lvl7pPr>
            <a:lvl8pPr marL="15361185" indent="0">
              <a:buNone/>
              <a:defRPr sz="7700" b="1"/>
            </a:lvl8pPr>
            <a:lvl9pPr marL="1755564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1"/>
            <a:ext cx="19392903" cy="18966183"/>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3" y="7368544"/>
            <a:ext cx="19400520" cy="3070857"/>
          </a:xfrm>
        </p:spPr>
        <p:txBody>
          <a:bodyPr anchor="b"/>
          <a:lstStyle>
            <a:lvl1pPr marL="0" indent="0">
              <a:buNone/>
              <a:defRPr sz="11500" b="1"/>
            </a:lvl1pPr>
            <a:lvl2pPr marL="2194455" indent="0">
              <a:buNone/>
              <a:defRPr sz="9600" b="1"/>
            </a:lvl2pPr>
            <a:lvl3pPr marL="4388910" indent="0">
              <a:buNone/>
              <a:defRPr sz="8600" b="1"/>
            </a:lvl3pPr>
            <a:lvl4pPr marL="6583365" indent="0">
              <a:buNone/>
              <a:defRPr sz="7700" b="1"/>
            </a:lvl4pPr>
            <a:lvl5pPr marL="8777820" indent="0">
              <a:buNone/>
              <a:defRPr sz="7700" b="1"/>
            </a:lvl5pPr>
            <a:lvl6pPr marL="10972275" indent="0">
              <a:buNone/>
              <a:defRPr sz="7700" b="1"/>
            </a:lvl6pPr>
            <a:lvl7pPr marL="13166730" indent="0">
              <a:buNone/>
              <a:defRPr sz="7700" b="1"/>
            </a:lvl7pPr>
            <a:lvl8pPr marL="15361185" indent="0">
              <a:buNone/>
              <a:defRPr sz="7700" b="1"/>
            </a:lvl8pPr>
            <a:lvl9pPr marL="1755564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3" y="10439401"/>
            <a:ext cx="19400520" cy="18966183"/>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9EA2693-EA02-45F0-BF0F-E8C0062176F1}" type="datetimeFigureOut">
              <a:rPr lang="en-US" smtClean="0"/>
              <a:pPr/>
              <a:t>5/17/2010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1BD2A06-3189-4CD7-9584-47CEF6EA5260}"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EA2693-EA02-45F0-BF0F-E8C0062176F1}" type="datetimeFigureOut">
              <a:rPr lang="en-US" smtClean="0"/>
              <a:pPr/>
              <a:t>5/17/2010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1BD2A06-3189-4CD7-9584-47CEF6EA5260}"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EA2693-EA02-45F0-BF0F-E8C0062176F1}" type="datetimeFigureOut">
              <a:rPr lang="en-US" smtClean="0"/>
              <a:pPr/>
              <a:t>5/17/2010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1BD2A06-3189-4CD7-9584-47CEF6EA526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3" cy="22517102"/>
          </a:xfrm>
        </p:spPr>
        <p:txBody>
          <a:bodyPr/>
          <a:lstStyle>
            <a:lvl1pPr marL="0" indent="0">
              <a:buNone/>
              <a:defRPr sz="6700"/>
            </a:lvl1pPr>
            <a:lvl2pPr marL="2194455" indent="0">
              <a:buNone/>
              <a:defRPr sz="5800"/>
            </a:lvl2pPr>
            <a:lvl3pPr marL="4388910" indent="0">
              <a:buNone/>
              <a:defRPr sz="4800"/>
            </a:lvl3pPr>
            <a:lvl4pPr marL="6583365" indent="0">
              <a:buNone/>
              <a:defRPr sz="4300"/>
            </a:lvl4pPr>
            <a:lvl5pPr marL="8777820" indent="0">
              <a:buNone/>
              <a:defRPr sz="4300"/>
            </a:lvl5pPr>
            <a:lvl6pPr marL="10972275" indent="0">
              <a:buNone/>
              <a:defRPr sz="4300"/>
            </a:lvl6pPr>
            <a:lvl7pPr marL="13166730" indent="0">
              <a:buNone/>
              <a:defRPr sz="4300"/>
            </a:lvl7pPr>
            <a:lvl8pPr marL="15361185" indent="0">
              <a:buNone/>
              <a:defRPr sz="4300"/>
            </a:lvl8pPr>
            <a:lvl9pPr marL="1755564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A2693-EA02-45F0-BF0F-E8C0062176F1}" type="datetimeFigureOut">
              <a:rPr lang="en-US" smtClean="0"/>
              <a:pPr/>
              <a:t>5/17/2010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1BD2A06-3189-4CD7-9584-47CEF6EA5260}"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455" indent="0">
              <a:buNone/>
              <a:defRPr sz="13400"/>
            </a:lvl2pPr>
            <a:lvl3pPr marL="4388910" indent="0">
              <a:buNone/>
              <a:defRPr sz="11500"/>
            </a:lvl3pPr>
            <a:lvl4pPr marL="6583365" indent="0">
              <a:buNone/>
              <a:defRPr sz="9600"/>
            </a:lvl4pPr>
            <a:lvl5pPr marL="8777820" indent="0">
              <a:buNone/>
              <a:defRPr sz="9600"/>
            </a:lvl5pPr>
            <a:lvl6pPr marL="10972275" indent="0">
              <a:buNone/>
              <a:defRPr sz="9600"/>
            </a:lvl6pPr>
            <a:lvl7pPr marL="13166730" indent="0">
              <a:buNone/>
              <a:defRPr sz="9600"/>
            </a:lvl7pPr>
            <a:lvl8pPr marL="15361185" indent="0">
              <a:buNone/>
              <a:defRPr sz="9600"/>
            </a:lvl8pPr>
            <a:lvl9pPr marL="17555640" indent="0">
              <a:buNone/>
              <a:defRPr sz="9600"/>
            </a:lvl9pPr>
          </a:lstStyle>
          <a:p>
            <a:endParaRPr lang="en-US" dirty="0"/>
          </a:p>
        </p:txBody>
      </p:sp>
      <p:sp>
        <p:nvSpPr>
          <p:cNvPr id="4" name="Text Placeholder 3"/>
          <p:cNvSpPr>
            <a:spLocks noGrp="1"/>
          </p:cNvSpPr>
          <p:nvPr>
            <p:ph type="body" sz="half" idx="2"/>
          </p:nvPr>
        </p:nvSpPr>
        <p:spPr>
          <a:xfrm>
            <a:off x="8602983" y="25763222"/>
            <a:ext cx="26334720" cy="3863338"/>
          </a:xfrm>
        </p:spPr>
        <p:txBody>
          <a:bodyPr/>
          <a:lstStyle>
            <a:lvl1pPr marL="0" indent="0">
              <a:buNone/>
              <a:defRPr sz="6700"/>
            </a:lvl1pPr>
            <a:lvl2pPr marL="2194455" indent="0">
              <a:buNone/>
              <a:defRPr sz="5800"/>
            </a:lvl2pPr>
            <a:lvl3pPr marL="4388910" indent="0">
              <a:buNone/>
              <a:defRPr sz="4800"/>
            </a:lvl3pPr>
            <a:lvl4pPr marL="6583365" indent="0">
              <a:buNone/>
              <a:defRPr sz="4300"/>
            </a:lvl4pPr>
            <a:lvl5pPr marL="8777820" indent="0">
              <a:buNone/>
              <a:defRPr sz="4300"/>
            </a:lvl5pPr>
            <a:lvl6pPr marL="10972275" indent="0">
              <a:buNone/>
              <a:defRPr sz="4300"/>
            </a:lvl6pPr>
            <a:lvl7pPr marL="13166730" indent="0">
              <a:buNone/>
              <a:defRPr sz="4300"/>
            </a:lvl7pPr>
            <a:lvl8pPr marL="15361185" indent="0">
              <a:buNone/>
              <a:defRPr sz="4300"/>
            </a:lvl8pPr>
            <a:lvl9pPr marL="1755564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A2693-EA02-45F0-BF0F-E8C0062176F1}" type="datetimeFigureOut">
              <a:rPr lang="en-US" smtClean="0"/>
              <a:pPr/>
              <a:t>5/17/2010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1BD2A06-3189-4CD7-9584-47CEF6EA5260}"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91" tIns="219445" rIns="438891" bIns="219445"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3"/>
            <a:ext cx="39502080" cy="21724622"/>
          </a:xfrm>
          <a:prstGeom prst="rect">
            <a:avLst/>
          </a:prstGeom>
        </p:spPr>
        <p:txBody>
          <a:bodyPr vert="horz" lIns="438891" tIns="219445" rIns="438891" bIns="21944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91" tIns="219445" rIns="438891" bIns="219445" rtlCol="0" anchor="ctr"/>
          <a:lstStyle>
            <a:lvl1pPr algn="l">
              <a:defRPr sz="5800">
                <a:solidFill>
                  <a:schemeClr val="tx1">
                    <a:tint val="75000"/>
                  </a:schemeClr>
                </a:solidFill>
              </a:defRPr>
            </a:lvl1pPr>
          </a:lstStyle>
          <a:p>
            <a:fld id="{49EA2693-EA02-45F0-BF0F-E8C0062176F1}" type="datetimeFigureOut">
              <a:rPr lang="en-US" smtClean="0"/>
              <a:pPr/>
              <a:t>5/17/2010</a:t>
            </a:fld>
            <a:endParaRPr lang="en-US" dirty="0"/>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91" tIns="219445" rIns="438891" bIns="219445" rtlCol="0" anchor="ctr"/>
          <a:lstStyle>
            <a:lvl1pPr algn="ctr">
              <a:defRPr sz="5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91" tIns="219445" rIns="438891" bIns="219445" rtlCol="0" anchor="ctr"/>
          <a:lstStyle>
            <a:lvl1pPr algn="r">
              <a:defRPr sz="5800">
                <a:solidFill>
                  <a:schemeClr val="tx1">
                    <a:tint val="75000"/>
                  </a:schemeClr>
                </a:solidFill>
              </a:defRPr>
            </a:lvl1pPr>
          </a:lstStyle>
          <a:p>
            <a:fld id="{E1BD2A06-3189-4CD7-9584-47CEF6EA526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910" rtl="0" eaLnBrk="1" latinLnBrk="0" hangingPunct="1">
        <a:spcBef>
          <a:spcPct val="0"/>
        </a:spcBef>
        <a:buNone/>
        <a:defRPr sz="21100" kern="1200">
          <a:solidFill>
            <a:schemeClr val="tx1"/>
          </a:solidFill>
          <a:latin typeface="+mj-lt"/>
          <a:ea typeface="+mj-ea"/>
          <a:cs typeface="+mj-cs"/>
        </a:defRPr>
      </a:lvl1pPr>
    </p:titleStyle>
    <p:bodyStyle>
      <a:lvl1pPr marL="1645842" indent="-1645842" algn="l" defTabSz="4388910"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989" indent="-1371535" algn="l" defTabSz="4388910"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138" indent="-1097227" algn="l" defTabSz="4388910"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593" indent="-1097227" algn="l" defTabSz="438891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48" indent="-1097227" algn="l" defTabSz="438891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502" indent="-1097227" algn="l" defTabSz="438891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57" indent="-1097227" algn="l" defTabSz="438891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413" indent="-1097227" algn="l" defTabSz="438891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68" indent="-1097227" algn="l" defTabSz="438891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10" rtl="0" eaLnBrk="1" latinLnBrk="0" hangingPunct="1">
        <a:defRPr sz="8600" kern="1200">
          <a:solidFill>
            <a:schemeClr val="tx1"/>
          </a:solidFill>
          <a:latin typeface="+mn-lt"/>
          <a:ea typeface="+mn-ea"/>
          <a:cs typeface="+mn-cs"/>
        </a:defRPr>
      </a:lvl1pPr>
      <a:lvl2pPr marL="2194455" algn="l" defTabSz="4388910" rtl="0" eaLnBrk="1" latinLnBrk="0" hangingPunct="1">
        <a:defRPr sz="8600" kern="1200">
          <a:solidFill>
            <a:schemeClr val="tx1"/>
          </a:solidFill>
          <a:latin typeface="+mn-lt"/>
          <a:ea typeface="+mn-ea"/>
          <a:cs typeface="+mn-cs"/>
        </a:defRPr>
      </a:lvl2pPr>
      <a:lvl3pPr marL="4388910" algn="l" defTabSz="4388910" rtl="0" eaLnBrk="1" latinLnBrk="0" hangingPunct="1">
        <a:defRPr sz="8600" kern="1200">
          <a:solidFill>
            <a:schemeClr val="tx1"/>
          </a:solidFill>
          <a:latin typeface="+mn-lt"/>
          <a:ea typeface="+mn-ea"/>
          <a:cs typeface="+mn-cs"/>
        </a:defRPr>
      </a:lvl3pPr>
      <a:lvl4pPr marL="6583365" algn="l" defTabSz="4388910" rtl="0" eaLnBrk="1" latinLnBrk="0" hangingPunct="1">
        <a:defRPr sz="8600" kern="1200">
          <a:solidFill>
            <a:schemeClr val="tx1"/>
          </a:solidFill>
          <a:latin typeface="+mn-lt"/>
          <a:ea typeface="+mn-ea"/>
          <a:cs typeface="+mn-cs"/>
        </a:defRPr>
      </a:lvl4pPr>
      <a:lvl5pPr marL="8777820" algn="l" defTabSz="4388910" rtl="0" eaLnBrk="1" latinLnBrk="0" hangingPunct="1">
        <a:defRPr sz="8600" kern="1200">
          <a:solidFill>
            <a:schemeClr val="tx1"/>
          </a:solidFill>
          <a:latin typeface="+mn-lt"/>
          <a:ea typeface="+mn-ea"/>
          <a:cs typeface="+mn-cs"/>
        </a:defRPr>
      </a:lvl5pPr>
      <a:lvl6pPr marL="10972275" algn="l" defTabSz="4388910" rtl="0" eaLnBrk="1" latinLnBrk="0" hangingPunct="1">
        <a:defRPr sz="8600" kern="1200">
          <a:solidFill>
            <a:schemeClr val="tx1"/>
          </a:solidFill>
          <a:latin typeface="+mn-lt"/>
          <a:ea typeface="+mn-ea"/>
          <a:cs typeface="+mn-cs"/>
        </a:defRPr>
      </a:lvl6pPr>
      <a:lvl7pPr marL="13166730" algn="l" defTabSz="4388910" rtl="0" eaLnBrk="1" latinLnBrk="0" hangingPunct="1">
        <a:defRPr sz="8600" kern="1200">
          <a:solidFill>
            <a:schemeClr val="tx1"/>
          </a:solidFill>
          <a:latin typeface="+mn-lt"/>
          <a:ea typeface="+mn-ea"/>
          <a:cs typeface="+mn-cs"/>
        </a:defRPr>
      </a:lvl7pPr>
      <a:lvl8pPr marL="15361185" algn="l" defTabSz="4388910" rtl="0" eaLnBrk="1" latinLnBrk="0" hangingPunct="1">
        <a:defRPr sz="8600" kern="1200">
          <a:solidFill>
            <a:schemeClr val="tx1"/>
          </a:solidFill>
          <a:latin typeface="+mn-lt"/>
          <a:ea typeface="+mn-ea"/>
          <a:cs typeface="+mn-cs"/>
        </a:defRPr>
      </a:lvl8pPr>
      <a:lvl9pPr marL="17555640" algn="l" defTabSz="438891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tiff"/><Relationship Id="rId10" Type="http://schemas.openxmlformats.org/officeDocument/2006/relationships/image" Target="../media/image9.png"/><Relationship Id="rId4" Type="http://schemas.openxmlformats.org/officeDocument/2006/relationships/image" Target="../media/image3.tiff"/><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bhadidi\Desktop\heatmap.jpg"/>
          <p:cNvPicPr>
            <a:picLocks noChangeAspect="1" noChangeArrowheads="1"/>
          </p:cNvPicPr>
          <p:nvPr/>
        </p:nvPicPr>
        <p:blipFill>
          <a:blip r:embed="rId2" cstate="print"/>
          <a:srcRect r="3125"/>
          <a:stretch>
            <a:fillRect/>
          </a:stretch>
        </p:blipFill>
        <p:spPr bwMode="auto">
          <a:xfrm>
            <a:off x="33528918" y="6172200"/>
            <a:ext cx="9676482" cy="6477000"/>
          </a:xfrm>
          <a:prstGeom prst="rect">
            <a:avLst/>
          </a:prstGeom>
          <a:noFill/>
        </p:spPr>
      </p:pic>
      <p:sp>
        <p:nvSpPr>
          <p:cNvPr id="49" name="Rectangle 48"/>
          <p:cNvSpPr/>
          <p:nvPr/>
        </p:nvSpPr>
        <p:spPr>
          <a:xfrm>
            <a:off x="252663" y="304801"/>
            <a:ext cx="43349779" cy="304800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866376" fontAlgn="auto">
              <a:spcBef>
                <a:spcPts val="0"/>
              </a:spcBef>
              <a:spcAft>
                <a:spcPts val="0"/>
              </a:spcAft>
              <a:defRPr/>
            </a:pPr>
            <a:endParaRPr lang="en-US" dirty="0">
              <a:latin typeface="Arial" pitchFamily="34" charset="0"/>
              <a:cs typeface="Arial" pitchFamily="34" charset="0"/>
            </a:endParaRPr>
          </a:p>
        </p:txBody>
      </p:sp>
      <p:sp>
        <p:nvSpPr>
          <p:cNvPr id="50" name="TextBox 49"/>
          <p:cNvSpPr txBox="1"/>
          <p:nvPr/>
        </p:nvSpPr>
        <p:spPr>
          <a:xfrm>
            <a:off x="9391650" y="464694"/>
            <a:ext cx="25107900" cy="2666660"/>
          </a:xfrm>
          <a:prstGeom prst="rect">
            <a:avLst/>
          </a:prstGeom>
          <a:noFill/>
        </p:spPr>
        <p:txBody>
          <a:bodyPr wrap="square" lIns="80549" tIns="40275" rIns="80549" bIns="40275">
            <a:spAutoFit/>
          </a:bodyPr>
          <a:lstStyle/>
          <a:p>
            <a:pPr algn="ctr" defTabSz="3866376" fontAlgn="auto">
              <a:spcBef>
                <a:spcPts val="0"/>
              </a:spcBef>
              <a:spcAft>
                <a:spcPts val="0"/>
              </a:spcAft>
              <a:defRPr/>
            </a:pPr>
            <a:r>
              <a:rPr lang="en-US" sz="6400" b="1" dirty="0" smtClean="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ea typeface="+mj-ea"/>
                <a:cs typeface="Arial" pitchFamily="34" charset="0"/>
              </a:rPr>
              <a:t>Diagnostic Disease-Perturbed </a:t>
            </a:r>
            <a:r>
              <a:rPr lang="en-US" sz="6400" b="1" dirty="0" err="1" smtClean="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ea typeface="+mj-ea"/>
                <a:cs typeface="Arial" pitchFamily="34" charset="0"/>
              </a:rPr>
              <a:t>Biomolecular</a:t>
            </a:r>
            <a:r>
              <a:rPr lang="en-US" sz="6400" b="1" dirty="0" smtClean="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ea typeface="+mj-ea"/>
                <a:cs typeface="Arial" pitchFamily="34" charset="0"/>
              </a:rPr>
              <a:t> Networks</a:t>
            </a:r>
          </a:p>
          <a:p>
            <a:pPr algn="ctr" defTabSz="3866376" fontAlgn="auto">
              <a:spcBef>
                <a:spcPts val="0"/>
              </a:spcBef>
              <a:spcAft>
                <a:spcPts val="0"/>
              </a:spcAft>
              <a:defRPr/>
            </a:pPr>
            <a:r>
              <a:rPr lang="en-US" sz="6400" b="1" dirty="0" smtClean="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ea typeface="+mj-ea"/>
                <a:cs typeface="Arial" pitchFamily="34" charset="0"/>
              </a:rPr>
              <a:t>in Prostate Cancer</a:t>
            </a:r>
          </a:p>
          <a:p>
            <a:pPr algn="ctr" defTabSz="3866376" fontAlgn="auto">
              <a:spcBef>
                <a:spcPts val="0"/>
              </a:spcBef>
              <a:spcAft>
                <a:spcPts val="0"/>
              </a:spcAft>
              <a:defRPr/>
            </a:pPr>
            <a:r>
              <a:rPr lang="en-US" sz="4000" b="1" dirty="0" err="1" smtClean="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ea typeface="+mj-ea"/>
                <a:cs typeface="Arial" pitchFamily="34" charset="0"/>
              </a:rPr>
              <a:t>Bobak</a:t>
            </a:r>
            <a:r>
              <a:rPr lang="en-US" sz="4000" b="1" dirty="0" smtClean="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ea typeface="+mj-ea"/>
                <a:cs typeface="Arial" pitchFamily="34" charset="0"/>
              </a:rPr>
              <a:t> </a:t>
            </a:r>
            <a:r>
              <a:rPr lang="en-US" sz="4000" b="1" dirty="0" err="1" smtClean="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ea typeface="+mj-ea"/>
                <a:cs typeface="Arial" pitchFamily="34" charset="0"/>
              </a:rPr>
              <a:t>Hadidi</a:t>
            </a:r>
            <a:r>
              <a:rPr lang="en-US" sz="4000" b="1" dirty="0" smtClean="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ea typeface="+mj-ea"/>
                <a:cs typeface="Arial" pitchFamily="34" charset="0"/>
              </a:rPr>
              <a:t>, James A. Eddy, Nathan D. Price</a:t>
            </a:r>
            <a:endParaRPr lang="en-US" sz="4000" b="1" dirty="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ea typeface="+mj-ea"/>
              <a:cs typeface="Arial" pitchFamily="34" charset="0"/>
            </a:endParaRPr>
          </a:p>
        </p:txBody>
      </p:sp>
      <p:sp>
        <p:nvSpPr>
          <p:cNvPr id="51" name="TextBox 50"/>
          <p:cNvSpPr txBox="1"/>
          <p:nvPr/>
        </p:nvSpPr>
        <p:spPr>
          <a:xfrm>
            <a:off x="36759931" y="463657"/>
            <a:ext cx="6477000" cy="2852626"/>
          </a:xfrm>
          <a:prstGeom prst="rect">
            <a:avLst/>
          </a:prstGeom>
          <a:noFill/>
        </p:spPr>
        <p:txBody>
          <a:bodyPr wrap="square" lIns="386638" tIns="193319" rIns="386638" bIns="193319">
            <a:spAutoFit/>
          </a:bodyPr>
          <a:lstStyle/>
          <a:p>
            <a:pPr algn="ctr" defTabSz="3866376" fontAlgn="auto">
              <a:spcBef>
                <a:spcPts val="0"/>
              </a:spcBef>
              <a:spcAft>
                <a:spcPts val="0"/>
              </a:spcAft>
              <a:defRPr/>
            </a:pPr>
            <a:r>
              <a:rPr lang="en-US" sz="24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Department of Computer Science</a:t>
            </a:r>
          </a:p>
          <a:p>
            <a:pPr algn="ctr" defTabSz="3866376" fontAlgn="auto">
              <a:spcBef>
                <a:spcPts val="0"/>
              </a:spcBef>
              <a:spcAft>
                <a:spcPts val="0"/>
              </a:spcAft>
              <a:defRPr/>
            </a:pPr>
            <a:r>
              <a:rPr lang="en-US" sz="1200" b="1" dirty="0" smtClean="0">
                <a:solidFill>
                  <a:prstClr val="white"/>
                </a:solidFill>
                <a:effectLst>
                  <a:outerShdw blurRad="38100" dist="38100" dir="2700000" algn="tl">
                    <a:srgbClr val="000000">
                      <a:alpha val="43137"/>
                    </a:srgbClr>
                  </a:outerShdw>
                </a:effectLst>
                <a:latin typeface="Arial" pitchFamily="34" charset="0"/>
                <a:cs typeface="Arial" pitchFamily="34" charset="0"/>
              </a:rPr>
              <a:t>--- </a:t>
            </a:r>
          </a:p>
          <a:p>
            <a:pPr algn="ctr" defTabSz="3866376" fontAlgn="auto">
              <a:spcBef>
                <a:spcPts val="0"/>
              </a:spcBef>
              <a:spcAft>
                <a:spcPts val="0"/>
              </a:spcAft>
              <a:defRPr/>
            </a:pPr>
            <a:r>
              <a:rPr lang="en-US" sz="24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Department of Bioengineering</a:t>
            </a:r>
          </a:p>
          <a:p>
            <a:pPr algn="ctr" defTabSz="3866376" fontAlgn="auto">
              <a:spcBef>
                <a:spcPts val="0"/>
              </a:spcBef>
              <a:spcAft>
                <a:spcPts val="0"/>
              </a:spcAft>
              <a:defRPr/>
            </a:pPr>
            <a:r>
              <a:rPr lang="en-US" sz="1200" b="1" dirty="0" smtClean="0">
                <a:solidFill>
                  <a:schemeClr val="bg1"/>
                </a:solidFill>
                <a:effectLst>
                  <a:outerShdw blurRad="38100" dist="38100" dir="2700000" algn="tl">
                    <a:srgbClr val="000000">
                      <a:alpha val="43137"/>
                    </a:srgbClr>
                  </a:outerShdw>
                </a:effectLst>
                <a:latin typeface="Arial" pitchFamily="34" charset="0"/>
                <a:cs typeface="Arial" pitchFamily="34" charset="0"/>
              </a:rPr>
              <a:t>---</a:t>
            </a:r>
          </a:p>
          <a:p>
            <a:pPr algn="ctr" defTabSz="3866376" fontAlgn="auto">
              <a:spcBef>
                <a:spcPts val="0"/>
              </a:spcBef>
              <a:spcAft>
                <a:spcPts val="0"/>
              </a:spcAft>
              <a:defRPr/>
            </a:pPr>
            <a:r>
              <a:rPr lang="en-US" sz="24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Department </a:t>
            </a:r>
            <a:r>
              <a:rPr lang="en-US" sz="2400" dirty="0">
                <a:solidFill>
                  <a:schemeClr val="bg1"/>
                </a:solidFill>
                <a:effectLst>
                  <a:outerShdw blurRad="38100" dist="38100" dir="2700000" algn="tl">
                    <a:srgbClr val="000000">
                      <a:alpha val="43137"/>
                    </a:srgbClr>
                  </a:outerShdw>
                </a:effectLst>
                <a:latin typeface="Arial" pitchFamily="34" charset="0"/>
                <a:cs typeface="Arial" pitchFamily="34" charset="0"/>
              </a:rPr>
              <a:t>of Chemical &amp; Biomolecular </a:t>
            </a:r>
            <a:r>
              <a:rPr lang="en-US" sz="24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Engineering</a:t>
            </a:r>
          </a:p>
          <a:p>
            <a:pPr algn="ctr" defTabSz="3866376" fontAlgn="auto">
              <a:spcBef>
                <a:spcPts val="0"/>
              </a:spcBef>
              <a:spcAft>
                <a:spcPts val="0"/>
              </a:spcAft>
              <a:defRPr/>
            </a:pPr>
            <a:r>
              <a:rPr lang="en-US" sz="1200" b="1" dirty="0" smtClean="0">
                <a:solidFill>
                  <a:schemeClr val="bg1"/>
                </a:solidFill>
                <a:effectLst>
                  <a:outerShdw blurRad="38100" dist="38100" dir="2700000" algn="tl">
                    <a:srgbClr val="000000">
                      <a:alpha val="43137"/>
                    </a:srgbClr>
                  </a:outerShdw>
                </a:effectLst>
                <a:latin typeface="Arial" pitchFamily="34" charset="0"/>
                <a:cs typeface="Arial" pitchFamily="34" charset="0"/>
              </a:rPr>
              <a:t>---</a:t>
            </a:r>
          </a:p>
          <a:p>
            <a:pPr algn="ctr" defTabSz="3866376" fontAlgn="auto">
              <a:spcBef>
                <a:spcPts val="0"/>
              </a:spcBef>
              <a:spcAft>
                <a:spcPts val="0"/>
              </a:spcAft>
              <a:defRPr/>
            </a:pPr>
            <a:r>
              <a:rPr lang="en-US" sz="24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Institute for Genomic Biology</a:t>
            </a:r>
          </a:p>
        </p:txBody>
      </p:sp>
      <p:grpSp>
        <p:nvGrpSpPr>
          <p:cNvPr id="52" name="Group 53"/>
          <p:cNvGrpSpPr>
            <a:grpSpLocks/>
          </p:cNvGrpSpPr>
          <p:nvPr/>
        </p:nvGrpSpPr>
        <p:grpSpPr bwMode="auto">
          <a:xfrm>
            <a:off x="838200" y="1028701"/>
            <a:ext cx="7200900" cy="1600200"/>
            <a:chOff x="38862000" y="4648200"/>
            <a:chExt cx="6172200" cy="1371600"/>
          </a:xfrm>
        </p:grpSpPr>
        <p:sp>
          <p:nvSpPr>
            <p:cNvPr id="53" name="Rectangle 52"/>
            <p:cNvSpPr/>
            <p:nvPr/>
          </p:nvSpPr>
          <p:spPr>
            <a:xfrm>
              <a:off x="38862000" y="4648200"/>
              <a:ext cx="6172200" cy="1371600"/>
            </a:xfrm>
            <a:prstGeom prst="rect">
              <a:avLst/>
            </a:prstGeom>
            <a:gradFill>
              <a:gsLst>
                <a:gs pos="0">
                  <a:srgbClr val="FFC819"/>
                </a:gs>
                <a:gs pos="50000">
                  <a:srgbClr val="F0AD00">
                    <a:tint val="44500"/>
                    <a:satMod val="160000"/>
                  </a:srgbClr>
                </a:gs>
                <a:gs pos="100000">
                  <a:sysClr val="window" lastClr="FFFFFF"/>
                </a:gs>
              </a:gsLst>
              <a:lin ang="54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rial" pitchFamily="34" charset="0"/>
                <a:cs typeface="Arial" pitchFamily="34" charset="0"/>
              </a:endParaRPr>
            </a:p>
          </p:txBody>
        </p:sp>
        <p:pic>
          <p:nvPicPr>
            <p:cNvPr id="54" name="Picture 51" descr="illinois.png"/>
            <p:cNvPicPr>
              <a:picLocks noChangeAspect="1"/>
            </p:cNvPicPr>
            <p:nvPr/>
          </p:nvPicPr>
          <p:blipFill>
            <a:blip r:embed="rId3" cstate="print"/>
            <a:srcRect/>
            <a:stretch>
              <a:fillRect/>
            </a:stretch>
          </p:blipFill>
          <p:spPr bwMode="auto">
            <a:xfrm>
              <a:off x="38938200" y="4742090"/>
              <a:ext cx="6019800" cy="1183820"/>
            </a:xfrm>
            <a:prstGeom prst="rect">
              <a:avLst/>
            </a:prstGeom>
            <a:noFill/>
            <a:ln w="9525">
              <a:noFill/>
              <a:miter lim="800000"/>
              <a:headEnd/>
              <a:tailEnd/>
            </a:ln>
          </p:spPr>
        </p:pic>
      </p:grpSp>
      <p:sp>
        <p:nvSpPr>
          <p:cNvPr id="55" name="Rounded Rectangle 54"/>
          <p:cNvSpPr/>
          <p:nvPr/>
        </p:nvSpPr>
        <p:spPr>
          <a:xfrm>
            <a:off x="29123640" y="31165800"/>
            <a:ext cx="14337792" cy="1514060"/>
          </a:xfrm>
          <a:prstGeom prst="roundRect">
            <a:avLst>
              <a:gd name="adj" fmla="val 14314"/>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lIns="80549" tIns="40275" rIns="80549" bIns="40275" anchor="ctr"/>
          <a:lstStyle/>
          <a:p>
            <a:pPr algn="ctr" defTabSz="3866376" fontAlgn="auto">
              <a:spcBef>
                <a:spcPts val="0"/>
              </a:spcBef>
              <a:spcAft>
                <a:spcPts val="0"/>
              </a:spcAft>
              <a:defRPr/>
            </a:pPr>
            <a:endParaRPr lang="en-US" dirty="0">
              <a:latin typeface="Arial" pitchFamily="34" charset="0"/>
              <a:cs typeface="Arial" pitchFamily="34" charset="0"/>
            </a:endParaRPr>
          </a:p>
        </p:txBody>
      </p:sp>
      <p:sp>
        <p:nvSpPr>
          <p:cNvPr id="56" name="Rounded Rectangle 55"/>
          <p:cNvSpPr/>
          <p:nvPr/>
        </p:nvSpPr>
        <p:spPr>
          <a:xfrm>
            <a:off x="299545" y="23926800"/>
            <a:ext cx="13350240" cy="8763000"/>
          </a:xfrm>
          <a:prstGeom prst="roundRect">
            <a:avLst>
              <a:gd name="adj" fmla="val 3632"/>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lIns="80549" tIns="40275" rIns="80549" bIns="40275" anchor="ctr"/>
          <a:lstStyle/>
          <a:p>
            <a:pPr algn="ctr" defTabSz="3866376" fontAlgn="auto">
              <a:spcBef>
                <a:spcPts val="0"/>
              </a:spcBef>
              <a:spcAft>
                <a:spcPts val="0"/>
              </a:spcAft>
              <a:defRPr/>
            </a:pPr>
            <a:endParaRPr lang="en-US" dirty="0">
              <a:latin typeface="Arial" pitchFamily="34" charset="0"/>
              <a:cs typeface="Arial" pitchFamily="34" charset="0"/>
            </a:endParaRPr>
          </a:p>
        </p:txBody>
      </p:sp>
      <p:sp>
        <p:nvSpPr>
          <p:cNvPr id="57" name="Rectangle 56"/>
          <p:cNvSpPr/>
          <p:nvPr/>
        </p:nvSpPr>
        <p:spPr>
          <a:xfrm>
            <a:off x="381000" y="22783800"/>
            <a:ext cx="13416455" cy="91440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866376" fontAlgn="auto">
              <a:spcBef>
                <a:spcPts val="0"/>
              </a:spcBef>
              <a:spcAft>
                <a:spcPts val="0"/>
              </a:spcAft>
              <a:defRPr/>
            </a:pPr>
            <a:endParaRPr lang="en-US" dirty="0">
              <a:latin typeface="Arial" pitchFamily="34" charset="0"/>
              <a:cs typeface="Arial" pitchFamily="34" charset="0"/>
            </a:endParaRPr>
          </a:p>
        </p:txBody>
      </p:sp>
      <p:sp>
        <p:nvSpPr>
          <p:cNvPr id="58" name="Rectangle 57"/>
          <p:cNvSpPr/>
          <p:nvPr/>
        </p:nvSpPr>
        <p:spPr>
          <a:xfrm>
            <a:off x="29108400" y="30022800"/>
            <a:ext cx="14401800" cy="91440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866376" fontAlgn="auto">
              <a:spcBef>
                <a:spcPts val="0"/>
              </a:spcBef>
              <a:spcAft>
                <a:spcPts val="0"/>
              </a:spcAft>
              <a:defRPr/>
            </a:pPr>
            <a:endParaRPr lang="en-US" dirty="0">
              <a:latin typeface="Arial" pitchFamily="34" charset="0"/>
              <a:cs typeface="Arial" pitchFamily="34" charset="0"/>
            </a:endParaRPr>
          </a:p>
        </p:txBody>
      </p:sp>
      <p:sp>
        <p:nvSpPr>
          <p:cNvPr id="59" name="TextBox 58"/>
          <p:cNvSpPr txBox="1"/>
          <p:nvPr/>
        </p:nvSpPr>
        <p:spPr>
          <a:xfrm>
            <a:off x="533400" y="22860000"/>
            <a:ext cx="10160364" cy="696890"/>
          </a:xfrm>
          <a:prstGeom prst="rect">
            <a:avLst/>
          </a:prstGeom>
          <a:noFill/>
        </p:spPr>
        <p:txBody>
          <a:bodyPr wrap="square" lIns="80549" tIns="40275" rIns="80549" bIns="40275">
            <a:spAutoFit/>
          </a:bodyPr>
          <a:lstStyle/>
          <a:p>
            <a:pPr defTabSz="3866376" fontAlgn="auto">
              <a:spcBef>
                <a:spcPts val="0"/>
              </a:spcBef>
              <a:spcAft>
                <a:spcPts val="0"/>
              </a:spcAft>
              <a:defRPr/>
            </a:pPr>
            <a:r>
              <a:rPr lang="en-US" sz="4000" b="1" dirty="0" smtClean="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cs typeface="Arial" pitchFamily="34" charset="0"/>
              </a:rPr>
              <a:t>Clustering through link communities</a:t>
            </a:r>
            <a:endParaRPr lang="en-US" sz="4000" b="1" dirty="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cs typeface="Arial" pitchFamily="34" charset="0"/>
            </a:endParaRPr>
          </a:p>
        </p:txBody>
      </p:sp>
      <p:sp>
        <p:nvSpPr>
          <p:cNvPr id="60" name="TextBox 62"/>
          <p:cNvSpPr txBox="1">
            <a:spLocks noChangeArrowheads="1"/>
          </p:cNvSpPr>
          <p:nvPr/>
        </p:nvSpPr>
        <p:spPr bwMode="auto">
          <a:xfrm>
            <a:off x="29337000" y="31409623"/>
            <a:ext cx="13944600" cy="912333"/>
          </a:xfrm>
          <a:prstGeom prst="rect">
            <a:avLst/>
          </a:prstGeom>
          <a:noFill/>
          <a:ln w="9525">
            <a:noFill/>
            <a:miter lim="800000"/>
            <a:headEnd/>
            <a:tailEnd/>
          </a:ln>
        </p:spPr>
        <p:txBody>
          <a:bodyPr wrap="square" lIns="0" tIns="40275" rIns="0" bIns="40275">
            <a:spAutoFit/>
          </a:bodyPr>
          <a:lstStyle/>
          <a:p>
            <a:pPr marL="342900" indent="-342900">
              <a:buFont typeface="Calibri" pitchFamily="34" charset="0"/>
              <a:buAutoNum type="arabicPeriod"/>
            </a:pPr>
            <a:r>
              <a:rPr lang="en-US" sz="1800" dirty="0" smtClean="0">
                <a:latin typeface="Arial" pitchFamily="34" charset="0"/>
                <a:cs typeface="Arial" pitchFamily="34" charset="0"/>
              </a:rPr>
              <a:t>Eddy JA, Hood L, Price ND, </a:t>
            </a:r>
            <a:r>
              <a:rPr lang="en-US" sz="1800" dirty="0" err="1" smtClean="0">
                <a:latin typeface="Arial" pitchFamily="34" charset="0"/>
                <a:cs typeface="Arial" pitchFamily="34" charset="0"/>
              </a:rPr>
              <a:t>Geman</a:t>
            </a:r>
            <a:r>
              <a:rPr lang="en-US" sz="1800" dirty="0" smtClean="0">
                <a:latin typeface="Arial" pitchFamily="34" charset="0"/>
                <a:cs typeface="Arial" pitchFamily="34" charset="0"/>
              </a:rPr>
              <a:t> D (2010) Identifying Tightly Regulated and Variably Expressed Networks by Differential Rank Conservation (DIRAC</a:t>
            </a:r>
            <a:r>
              <a:rPr lang="en-US" sz="1800" smtClean="0">
                <a:latin typeface="Arial" pitchFamily="34" charset="0"/>
                <a:cs typeface="Arial" pitchFamily="34" charset="0"/>
              </a:rPr>
              <a:t>). </a:t>
            </a:r>
            <a:r>
              <a:rPr lang="en-US" sz="1800" smtClean="0">
                <a:latin typeface="Arial" pitchFamily="34" charset="0"/>
                <a:cs typeface="Arial" pitchFamily="34" charset="0"/>
              </a:rPr>
              <a:t>PLoS Comp Biol, </a:t>
            </a:r>
            <a:r>
              <a:rPr lang="en-US" sz="1800" i="1" smtClean="0">
                <a:latin typeface="Arial" pitchFamily="34" charset="0"/>
                <a:cs typeface="Arial" pitchFamily="34" charset="0"/>
              </a:rPr>
              <a:t>In Press</a:t>
            </a:r>
            <a:r>
              <a:rPr lang="en-US" sz="1800" smtClean="0">
                <a:latin typeface="Arial" pitchFamily="34" charset="0"/>
                <a:cs typeface="Arial" pitchFamily="34" charset="0"/>
              </a:rPr>
              <a:t>.</a:t>
            </a:r>
            <a:endParaRPr lang="en-US" sz="1800" dirty="0" smtClean="0">
              <a:latin typeface="Arial" pitchFamily="34" charset="0"/>
              <a:cs typeface="Arial" pitchFamily="34" charset="0"/>
            </a:endParaRPr>
          </a:p>
          <a:p>
            <a:pPr marL="342900" indent="-342900">
              <a:buFont typeface="Calibri" pitchFamily="34" charset="0"/>
              <a:buAutoNum type="arabicPeriod"/>
            </a:pPr>
            <a:r>
              <a:rPr lang="en-US" sz="1800" dirty="0" err="1" smtClean="0">
                <a:latin typeface="Arial" pitchFamily="34" charset="0"/>
                <a:cs typeface="Arial" pitchFamily="34" charset="0"/>
              </a:rPr>
              <a:t>Ahn</a:t>
            </a:r>
            <a:r>
              <a:rPr lang="en-US" sz="1800" dirty="0" smtClean="0">
                <a:latin typeface="Arial" pitchFamily="34" charset="0"/>
                <a:cs typeface="Arial" pitchFamily="34" charset="0"/>
              </a:rPr>
              <a:t> Y, </a:t>
            </a:r>
            <a:r>
              <a:rPr lang="en-US" sz="1800" dirty="0" err="1" smtClean="0">
                <a:latin typeface="Arial" pitchFamily="34" charset="0"/>
                <a:cs typeface="Arial" pitchFamily="34" charset="0"/>
              </a:rPr>
              <a:t>Bagrow</a:t>
            </a:r>
            <a:r>
              <a:rPr lang="en-US" sz="1800" dirty="0" smtClean="0">
                <a:latin typeface="Arial" pitchFamily="34" charset="0"/>
                <a:cs typeface="Arial" pitchFamily="34" charset="0"/>
              </a:rPr>
              <a:t> JP, Lehmann S (2009) Link Communities Reveal Multi-scale Complexity in Networks. </a:t>
            </a:r>
            <a:r>
              <a:rPr lang="en-US" sz="1800" i="1" dirty="0" smtClean="0">
                <a:latin typeface="Arial" pitchFamily="34" charset="0"/>
                <a:cs typeface="Arial" pitchFamily="34" charset="0"/>
              </a:rPr>
              <a:t>arXiv:0903.3178.</a:t>
            </a:r>
            <a:endParaRPr lang="en-US" sz="1800" dirty="0" smtClean="0">
              <a:latin typeface="Arial" pitchFamily="34" charset="0"/>
              <a:cs typeface="Arial" pitchFamily="34" charset="0"/>
            </a:endParaRPr>
          </a:p>
        </p:txBody>
      </p:sp>
      <p:sp>
        <p:nvSpPr>
          <p:cNvPr id="61" name="TextBox 60"/>
          <p:cNvSpPr txBox="1"/>
          <p:nvPr/>
        </p:nvSpPr>
        <p:spPr>
          <a:xfrm>
            <a:off x="29324525" y="30131555"/>
            <a:ext cx="4294915" cy="696890"/>
          </a:xfrm>
          <a:prstGeom prst="rect">
            <a:avLst/>
          </a:prstGeom>
          <a:noFill/>
        </p:spPr>
        <p:txBody>
          <a:bodyPr wrap="square" lIns="80549" tIns="40275" rIns="80549" bIns="40275">
            <a:spAutoFit/>
          </a:bodyPr>
          <a:lstStyle/>
          <a:p>
            <a:pPr defTabSz="3866376" fontAlgn="auto">
              <a:spcBef>
                <a:spcPts val="0"/>
              </a:spcBef>
              <a:spcAft>
                <a:spcPts val="0"/>
              </a:spcAft>
              <a:defRPr/>
            </a:pPr>
            <a:r>
              <a:rPr lang="en-US" sz="4000" b="1" dirty="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ea typeface="+mj-ea"/>
                <a:cs typeface="Arial" pitchFamily="34" charset="0"/>
              </a:rPr>
              <a:t>References</a:t>
            </a:r>
          </a:p>
        </p:txBody>
      </p:sp>
      <p:sp>
        <p:nvSpPr>
          <p:cNvPr id="63" name="Rectangle 62"/>
          <p:cNvSpPr/>
          <p:nvPr/>
        </p:nvSpPr>
        <p:spPr>
          <a:xfrm>
            <a:off x="29108400" y="14049375"/>
            <a:ext cx="14401800" cy="91440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866376" fontAlgn="auto">
              <a:spcBef>
                <a:spcPts val="0"/>
              </a:spcBef>
              <a:spcAft>
                <a:spcPts val="0"/>
              </a:spcAft>
              <a:defRPr/>
            </a:pPr>
            <a:endParaRPr lang="en-US">
              <a:latin typeface="Arial" pitchFamily="34" charset="0"/>
              <a:cs typeface="Arial" pitchFamily="34" charset="0"/>
            </a:endParaRPr>
          </a:p>
        </p:txBody>
      </p:sp>
      <p:sp>
        <p:nvSpPr>
          <p:cNvPr id="64" name="TextBox 63"/>
          <p:cNvSpPr txBox="1"/>
          <p:nvPr/>
        </p:nvSpPr>
        <p:spPr>
          <a:xfrm>
            <a:off x="29337000" y="14201775"/>
            <a:ext cx="8915400" cy="696890"/>
          </a:xfrm>
          <a:prstGeom prst="rect">
            <a:avLst/>
          </a:prstGeom>
          <a:noFill/>
        </p:spPr>
        <p:txBody>
          <a:bodyPr wrap="square" lIns="80549" tIns="40275" rIns="80549" bIns="40275">
            <a:spAutoFit/>
          </a:bodyPr>
          <a:lstStyle/>
          <a:p>
            <a:pPr defTabSz="3866376" fontAlgn="auto">
              <a:spcBef>
                <a:spcPts val="0"/>
              </a:spcBef>
              <a:spcAft>
                <a:spcPts val="0"/>
              </a:spcAft>
              <a:defRPr/>
            </a:pPr>
            <a:r>
              <a:rPr lang="en-US" sz="4000" b="1" dirty="0" smtClean="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cs typeface="Arial" pitchFamily="34" charset="0"/>
              </a:rPr>
              <a:t>Classification with DIRAC</a:t>
            </a:r>
            <a:endParaRPr lang="en-US" sz="4400" b="1" dirty="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cs typeface="Arial" pitchFamily="34" charset="0"/>
            </a:endParaRPr>
          </a:p>
        </p:txBody>
      </p:sp>
      <p:sp>
        <p:nvSpPr>
          <p:cNvPr id="80" name="Rectangle 79"/>
          <p:cNvSpPr/>
          <p:nvPr/>
        </p:nvSpPr>
        <p:spPr>
          <a:xfrm>
            <a:off x="29108400" y="3581400"/>
            <a:ext cx="14401800" cy="91440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866376" fontAlgn="auto">
              <a:spcBef>
                <a:spcPts val="0"/>
              </a:spcBef>
              <a:spcAft>
                <a:spcPts val="0"/>
              </a:spcAft>
              <a:defRPr/>
            </a:pPr>
            <a:endParaRPr lang="en-US">
              <a:latin typeface="Arial" pitchFamily="34" charset="0"/>
              <a:cs typeface="Arial" pitchFamily="34" charset="0"/>
            </a:endParaRPr>
          </a:p>
        </p:txBody>
      </p:sp>
      <p:sp>
        <p:nvSpPr>
          <p:cNvPr id="82" name="TextBox 81"/>
          <p:cNvSpPr txBox="1"/>
          <p:nvPr/>
        </p:nvSpPr>
        <p:spPr>
          <a:xfrm>
            <a:off x="29337003" y="3690155"/>
            <a:ext cx="12359637" cy="696890"/>
          </a:xfrm>
          <a:prstGeom prst="rect">
            <a:avLst/>
          </a:prstGeom>
          <a:noFill/>
          <a:ln>
            <a:noFill/>
          </a:ln>
        </p:spPr>
        <p:txBody>
          <a:bodyPr wrap="square" lIns="80549" tIns="40275" rIns="80549" bIns="40275">
            <a:spAutoFit/>
          </a:bodyPr>
          <a:lstStyle/>
          <a:p>
            <a:pPr defTabSz="3866376" fontAlgn="auto">
              <a:spcBef>
                <a:spcPts val="0"/>
              </a:spcBef>
              <a:spcAft>
                <a:spcPts val="0"/>
              </a:spcAft>
              <a:defRPr/>
            </a:pPr>
            <a:r>
              <a:rPr lang="en-US" sz="4000" b="1" dirty="0" smtClean="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ea typeface="+mj-ea"/>
                <a:cs typeface="Arial" pitchFamily="34" charset="0"/>
              </a:rPr>
              <a:t>Variably expressed pathways </a:t>
            </a:r>
            <a:r>
              <a:rPr lang="en-US" sz="4000" b="1" smtClean="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ea typeface="+mj-ea"/>
                <a:cs typeface="Arial" pitchFamily="34" charset="0"/>
              </a:rPr>
              <a:t>in </a:t>
            </a:r>
            <a:r>
              <a:rPr lang="en-US" sz="4000" b="1" smtClean="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ea typeface="+mj-ea"/>
                <a:cs typeface="Arial" pitchFamily="34" charset="0"/>
              </a:rPr>
              <a:t>prostate cancer</a:t>
            </a:r>
            <a:endParaRPr lang="en-US" sz="3600" b="1" dirty="0">
              <a:latin typeface="Arial" pitchFamily="34" charset="0"/>
              <a:cs typeface="Arial" pitchFamily="34" charset="0"/>
            </a:endParaRPr>
          </a:p>
        </p:txBody>
      </p:sp>
      <p:sp>
        <p:nvSpPr>
          <p:cNvPr id="92" name="Rectangle 91"/>
          <p:cNvSpPr/>
          <p:nvPr/>
        </p:nvSpPr>
        <p:spPr>
          <a:xfrm>
            <a:off x="320038" y="11125200"/>
            <a:ext cx="13414248" cy="91440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866376" fontAlgn="auto">
              <a:spcBef>
                <a:spcPts val="0"/>
              </a:spcBef>
              <a:spcAft>
                <a:spcPts val="0"/>
              </a:spcAft>
              <a:defRPr/>
            </a:pPr>
            <a:endParaRPr lang="en-US" dirty="0">
              <a:latin typeface="Arial" pitchFamily="34" charset="0"/>
              <a:cs typeface="Arial" pitchFamily="34" charset="0"/>
            </a:endParaRPr>
          </a:p>
        </p:txBody>
      </p:sp>
      <p:sp>
        <p:nvSpPr>
          <p:cNvPr id="66" name="TextBox 65"/>
          <p:cNvSpPr txBox="1"/>
          <p:nvPr/>
        </p:nvSpPr>
        <p:spPr>
          <a:xfrm>
            <a:off x="29413200" y="8305800"/>
            <a:ext cx="4038600" cy="2246769"/>
          </a:xfrm>
          <a:prstGeom prst="rect">
            <a:avLst/>
          </a:prstGeom>
          <a:noFill/>
        </p:spPr>
        <p:txBody>
          <a:bodyPr wrap="square" rtlCol="0">
            <a:spAutoFit/>
          </a:bodyPr>
          <a:lstStyle/>
          <a:p>
            <a:pPr algn="ctr"/>
            <a:r>
              <a:rPr lang="en-US" sz="2800" b="1" dirty="0" smtClean="0">
                <a:solidFill>
                  <a:srgbClr val="C00000"/>
                </a:solidFill>
                <a:latin typeface="Arial" pitchFamily="34" charset="0"/>
                <a:cs typeface="Arial" pitchFamily="34" charset="0"/>
              </a:rPr>
              <a:t>Rank difference scores between normal and metastatic prostate cancer in all generated networks</a:t>
            </a:r>
            <a:endParaRPr lang="en-US" sz="2800" b="1" dirty="0">
              <a:solidFill>
                <a:srgbClr val="C00000"/>
              </a:solidFill>
              <a:latin typeface="Arial" pitchFamily="34" charset="0"/>
              <a:cs typeface="Arial" pitchFamily="34" charset="0"/>
            </a:endParaRPr>
          </a:p>
        </p:txBody>
      </p:sp>
      <p:sp>
        <p:nvSpPr>
          <p:cNvPr id="71" name="TextBox 70"/>
          <p:cNvSpPr txBox="1"/>
          <p:nvPr/>
        </p:nvSpPr>
        <p:spPr>
          <a:xfrm>
            <a:off x="29489400" y="5065693"/>
            <a:ext cx="13563600" cy="954107"/>
          </a:xfrm>
          <a:prstGeom prst="rect">
            <a:avLst/>
          </a:prstGeom>
          <a:noFill/>
        </p:spPr>
        <p:txBody>
          <a:bodyPr wrap="square" rtlCol="0">
            <a:spAutoFit/>
          </a:bodyPr>
          <a:lstStyle/>
          <a:p>
            <a:pPr algn="just"/>
            <a:r>
              <a:rPr lang="en-US" sz="2800" dirty="0" smtClean="0">
                <a:latin typeface="Arial" pitchFamily="34" charset="0"/>
                <a:cs typeface="Arial" pitchFamily="34" charset="0"/>
              </a:rPr>
              <a:t>At the </a:t>
            </a:r>
            <a:r>
              <a:rPr lang="en-US" sz="2800" b="1" dirty="0" smtClean="0">
                <a:latin typeface="Arial" pitchFamily="34" charset="0"/>
                <a:cs typeface="Arial" pitchFamily="34" charset="0"/>
              </a:rPr>
              <a:t>sample level</a:t>
            </a:r>
            <a:r>
              <a:rPr lang="en-US" sz="2800" dirty="0" smtClean="0">
                <a:latin typeface="Arial" pitchFamily="34" charset="0"/>
                <a:cs typeface="Arial" pitchFamily="34" charset="0"/>
              </a:rPr>
              <a:t>, we use </a:t>
            </a:r>
            <a:r>
              <a:rPr lang="en-US" sz="2800" b="1" dirty="0" smtClean="0">
                <a:latin typeface="Arial" pitchFamily="34" charset="0"/>
                <a:cs typeface="Arial" pitchFamily="34" charset="0"/>
              </a:rPr>
              <a:t>rank difference scores (Δ)</a:t>
            </a:r>
            <a:r>
              <a:rPr lang="en-US" sz="2800" dirty="0" smtClean="0">
                <a:latin typeface="Arial" pitchFamily="34" charset="0"/>
                <a:cs typeface="Arial" pitchFamily="34" charset="0"/>
              </a:rPr>
              <a:t> to identify </a:t>
            </a:r>
            <a:r>
              <a:rPr lang="en-US" sz="2800" b="1" dirty="0" smtClean="0">
                <a:latin typeface="Arial" pitchFamily="34" charset="0"/>
                <a:cs typeface="Arial" pitchFamily="34" charset="0"/>
              </a:rPr>
              <a:t>variably expressed pathways </a:t>
            </a:r>
            <a:r>
              <a:rPr lang="en-US" sz="2800" dirty="0" smtClean="0">
                <a:latin typeface="Arial" pitchFamily="34" charset="0"/>
                <a:cs typeface="Arial" pitchFamily="34" charset="0"/>
              </a:rPr>
              <a:t>between phenotypes. </a:t>
            </a:r>
          </a:p>
        </p:txBody>
      </p:sp>
      <p:sp>
        <p:nvSpPr>
          <p:cNvPr id="75" name="TextBox 74"/>
          <p:cNvSpPr txBox="1"/>
          <p:nvPr/>
        </p:nvSpPr>
        <p:spPr>
          <a:xfrm>
            <a:off x="29641800" y="15633918"/>
            <a:ext cx="13258800" cy="1815882"/>
          </a:xfrm>
          <a:prstGeom prst="rect">
            <a:avLst/>
          </a:prstGeom>
          <a:noFill/>
        </p:spPr>
        <p:txBody>
          <a:bodyPr wrap="square" rtlCol="0">
            <a:spAutoFit/>
          </a:bodyPr>
          <a:lstStyle/>
          <a:p>
            <a:pPr algn="just"/>
            <a:r>
              <a:rPr lang="en-US" sz="2800" dirty="0" smtClean="0">
                <a:latin typeface="Arial" pitchFamily="34" charset="0"/>
                <a:cs typeface="Arial" pitchFamily="34" charset="0"/>
              </a:rPr>
              <a:t>DIRAC-based classification of expression profiles (metastatic prostate cancer or normal) within cross validation compares favorably to other state-of-the-art classification methods – including the top-scoring pair (TSP) algorithm and support vector machines (SVM). </a:t>
            </a:r>
          </a:p>
        </p:txBody>
      </p:sp>
      <p:sp>
        <p:nvSpPr>
          <p:cNvPr id="62" name="Rounded Rectangle 61"/>
          <p:cNvSpPr/>
          <p:nvPr/>
        </p:nvSpPr>
        <p:spPr>
          <a:xfrm>
            <a:off x="29123639" y="15268575"/>
            <a:ext cx="14337792" cy="9753600"/>
          </a:xfrm>
          <a:prstGeom prst="roundRect">
            <a:avLst>
              <a:gd name="adj" fmla="val 4561"/>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lIns="80549" tIns="40275" rIns="80549" bIns="40275" anchor="ctr"/>
          <a:lstStyle/>
          <a:p>
            <a:pPr algn="ctr" defTabSz="3866376" fontAlgn="auto">
              <a:spcBef>
                <a:spcPts val="0"/>
              </a:spcBef>
              <a:spcAft>
                <a:spcPts val="0"/>
              </a:spcAft>
              <a:defRPr/>
            </a:pPr>
            <a:endParaRPr lang="en-US">
              <a:latin typeface="Arial" pitchFamily="34" charset="0"/>
              <a:cs typeface="Arial" pitchFamily="34" charset="0"/>
            </a:endParaRPr>
          </a:p>
        </p:txBody>
      </p:sp>
      <p:sp>
        <p:nvSpPr>
          <p:cNvPr id="104" name="TextBox 103"/>
          <p:cNvSpPr txBox="1"/>
          <p:nvPr/>
        </p:nvSpPr>
        <p:spPr>
          <a:xfrm>
            <a:off x="762000" y="5050334"/>
            <a:ext cx="7162800" cy="5693866"/>
          </a:xfrm>
          <a:prstGeom prst="rect">
            <a:avLst/>
          </a:prstGeom>
          <a:noFill/>
        </p:spPr>
        <p:txBody>
          <a:bodyPr wrap="square" rtlCol="0">
            <a:spAutoFit/>
          </a:bodyPr>
          <a:lstStyle/>
          <a:p>
            <a:pPr algn="just"/>
            <a:r>
              <a:rPr lang="en-US" sz="2800" dirty="0" smtClean="0">
                <a:latin typeface="Arial" pitchFamily="34" charset="0"/>
                <a:cs typeface="Arial" pitchFamily="34" charset="0"/>
              </a:rPr>
              <a:t>Cancer is a multi-</a:t>
            </a:r>
            <a:r>
              <a:rPr lang="en-US" sz="2800" dirty="0" err="1" smtClean="0">
                <a:latin typeface="Arial" pitchFamily="34" charset="0"/>
                <a:cs typeface="Arial" pitchFamily="34" charset="0"/>
              </a:rPr>
              <a:t>genic</a:t>
            </a:r>
            <a:r>
              <a:rPr lang="en-US" sz="2800" dirty="0" smtClean="0">
                <a:latin typeface="Arial" pitchFamily="34" charset="0"/>
                <a:cs typeface="Arial" pitchFamily="34" charset="0"/>
              </a:rPr>
              <a:t> disease that arises from perturbations to a number of key </a:t>
            </a:r>
            <a:r>
              <a:rPr lang="en-US" sz="2800" dirty="0" err="1" smtClean="0">
                <a:latin typeface="Arial" pitchFamily="34" charset="0"/>
                <a:cs typeface="Arial" pitchFamily="34" charset="0"/>
              </a:rPr>
              <a:t>biomolecular</a:t>
            </a:r>
            <a:r>
              <a:rPr lang="en-US" sz="2800" dirty="0" smtClean="0">
                <a:latin typeface="Arial" pitchFamily="34" charset="0"/>
                <a:cs typeface="Arial" pitchFamily="34" charset="0"/>
              </a:rPr>
              <a:t> networks. The identity and key components of these networks are often not all known and can vary significantly between cancers. Thus is it critical to develop approaches that can operate on available high-throughput data to better distinguish such networks and  the sets of interlinked components comprising them. Our approach can </a:t>
            </a:r>
            <a:r>
              <a:rPr lang="en-US" sz="2800" smtClean="0">
                <a:latin typeface="Arial" pitchFamily="34" charset="0"/>
                <a:cs typeface="Arial" pitchFamily="34" charset="0"/>
              </a:rPr>
              <a:t>identify </a:t>
            </a:r>
            <a:r>
              <a:rPr lang="en-US" sz="2800" smtClean="0">
                <a:latin typeface="Arial" pitchFamily="34" charset="0"/>
                <a:cs typeface="Arial" pitchFamily="34" charset="0"/>
              </a:rPr>
              <a:t>highly </a:t>
            </a:r>
            <a:r>
              <a:rPr lang="en-US" sz="2800" dirty="0" smtClean="0">
                <a:latin typeface="Arial" pitchFamily="34" charset="0"/>
                <a:cs typeface="Arial" pitchFamily="34" charset="0"/>
              </a:rPr>
              <a:t>disease-perturbed </a:t>
            </a:r>
            <a:r>
              <a:rPr lang="en-US" sz="2800" smtClean="0">
                <a:latin typeface="Arial" pitchFamily="34" charset="0"/>
                <a:cs typeface="Arial" pitchFamily="34" charset="0"/>
              </a:rPr>
              <a:t>networks </a:t>
            </a:r>
            <a:r>
              <a:rPr lang="en-US" sz="2800" smtClean="0">
                <a:latin typeface="Arial" pitchFamily="34" charset="0"/>
                <a:cs typeface="Arial" pitchFamily="34" charset="0"/>
              </a:rPr>
              <a:t>with </a:t>
            </a:r>
            <a:r>
              <a:rPr lang="en-US" sz="2800" dirty="0" smtClean="0">
                <a:latin typeface="Arial" pitchFamily="34" charset="0"/>
                <a:cs typeface="Arial" pitchFamily="34" charset="0"/>
              </a:rPr>
              <a:t>phenotype-diagnosing capacity. </a:t>
            </a:r>
          </a:p>
        </p:txBody>
      </p:sp>
      <p:sp>
        <p:nvSpPr>
          <p:cNvPr id="116" name="TextBox 115"/>
          <p:cNvSpPr txBox="1"/>
          <p:nvPr/>
        </p:nvSpPr>
        <p:spPr>
          <a:xfrm>
            <a:off x="29184600" y="18347127"/>
            <a:ext cx="4343400" cy="1815882"/>
          </a:xfrm>
          <a:prstGeom prst="rect">
            <a:avLst/>
          </a:prstGeom>
          <a:noFill/>
        </p:spPr>
        <p:txBody>
          <a:bodyPr wrap="square" rtlCol="0">
            <a:spAutoFit/>
          </a:bodyPr>
          <a:lstStyle/>
          <a:p>
            <a:pPr algn="ctr"/>
            <a:r>
              <a:rPr lang="en-US" sz="2800" b="1" dirty="0" smtClean="0">
                <a:solidFill>
                  <a:srgbClr val="C00000"/>
                </a:solidFill>
                <a:latin typeface="Arial" pitchFamily="34" charset="0"/>
                <a:cs typeface="Arial" pitchFamily="34" charset="0"/>
              </a:rPr>
              <a:t>Normal vs. Metastatic</a:t>
            </a:r>
          </a:p>
          <a:p>
            <a:pPr algn="ctr"/>
            <a:r>
              <a:rPr lang="en-US" sz="2800" b="1" dirty="0" smtClean="0">
                <a:solidFill>
                  <a:srgbClr val="C00000"/>
                </a:solidFill>
                <a:latin typeface="Arial" pitchFamily="34" charset="0"/>
                <a:cs typeface="Arial" pitchFamily="34" charset="0"/>
              </a:rPr>
              <a:t>Prostate Cancer</a:t>
            </a:r>
          </a:p>
          <a:p>
            <a:pPr algn="ctr"/>
            <a:r>
              <a:rPr lang="en-US" sz="2800" b="1" dirty="0" smtClean="0">
                <a:solidFill>
                  <a:srgbClr val="C00000"/>
                </a:solidFill>
                <a:latin typeface="Arial" pitchFamily="34" charset="0"/>
                <a:cs typeface="Arial" pitchFamily="34" charset="0"/>
              </a:rPr>
              <a:t>Cross validation accuracies</a:t>
            </a:r>
            <a:endParaRPr lang="en-US" sz="2800" b="1" dirty="0">
              <a:solidFill>
                <a:srgbClr val="C00000"/>
              </a:solidFill>
              <a:latin typeface="Arial" pitchFamily="34" charset="0"/>
              <a:cs typeface="Arial" pitchFamily="34" charset="0"/>
            </a:endParaRPr>
          </a:p>
        </p:txBody>
      </p:sp>
      <p:sp>
        <p:nvSpPr>
          <p:cNvPr id="93" name="Rounded Rectangle 92"/>
          <p:cNvSpPr/>
          <p:nvPr/>
        </p:nvSpPr>
        <p:spPr>
          <a:xfrm>
            <a:off x="335280" y="12268200"/>
            <a:ext cx="13380720" cy="10210800"/>
          </a:xfrm>
          <a:prstGeom prst="roundRect">
            <a:avLst>
              <a:gd name="adj" fmla="val 3709"/>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lIns="80549" tIns="40275" rIns="80549" bIns="40275" anchor="ctr"/>
          <a:lstStyle/>
          <a:p>
            <a:pPr algn="ctr" defTabSz="3866376" fontAlgn="auto">
              <a:spcBef>
                <a:spcPts val="0"/>
              </a:spcBef>
              <a:spcAft>
                <a:spcPts val="0"/>
              </a:spcAft>
              <a:defRPr/>
            </a:pPr>
            <a:endParaRPr lang="en-US">
              <a:latin typeface="Arial" pitchFamily="34" charset="0"/>
              <a:cs typeface="Arial" pitchFamily="34" charset="0"/>
            </a:endParaRPr>
          </a:p>
        </p:txBody>
      </p:sp>
      <p:sp>
        <p:nvSpPr>
          <p:cNvPr id="119" name="Rectangle 118"/>
          <p:cNvSpPr/>
          <p:nvPr/>
        </p:nvSpPr>
        <p:spPr>
          <a:xfrm>
            <a:off x="29489400" y="12609493"/>
            <a:ext cx="13563600" cy="954107"/>
          </a:xfrm>
          <a:prstGeom prst="rect">
            <a:avLst/>
          </a:prstGeom>
        </p:spPr>
        <p:txBody>
          <a:bodyPr wrap="square">
            <a:spAutoFit/>
          </a:bodyPr>
          <a:lstStyle/>
          <a:p>
            <a:pPr algn="just"/>
            <a:r>
              <a:rPr lang="en-US" sz="2800" dirty="0" smtClean="0">
                <a:solidFill>
                  <a:prstClr val="black"/>
                </a:solidFill>
                <a:latin typeface="Arial" pitchFamily="34" charset="0"/>
                <a:cs typeface="Arial" pitchFamily="34" charset="0"/>
              </a:rPr>
              <a:t>Variably expressed pathways identified by DIRAC are </a:t>
            </a:r>
            <a:r>
              <a:rPr lang="en-US" sz="2800" b="1" dirty="0" smtClean="0">
                <a:solidFill>
                  <a:prstClr val="black"/>
                </a:solidFill>
                <a:latin typeface="Arial" pitchFamily="34" charset="0"/>
                <a:cs typeface="Arial" pitchFamily="34" charset="0"/>
              </a:rPr>
              <a:t>highly</a:t>
            </a:r>
            <a:r>
              <a:rPr lang="en-US" sz="2800" dirty="0" smtClean="0">
                <a:solidFill>
                  <a:prstClr val="black"/>
                </a:solidFill>
                <a:latin typeface="Arial" pitchFamily="34" charset="0"/>
                <a:cs typeface="Arial" pitchFamily="34" charset="0"/>
              </a:rPr>
              <a:t> </a:t>
            </a:r>
            <a:r>
              <a:rPr lang="en-US" sz="2800" b="1" dirty="0" smtClean="0">
                <a:solidFill>
                  <a:prstClr val="black"/>
                </a:solidFill>
                <a:latin typeface="Arial" pitchFamily="34" charset="0"/>
                <a:cs typeface="Arial" pitchFamily="34" charset="0"/>
              </a:rPr>
              <a:t>accurate</a:t>
            </a:r>
            <a:r>
              <a:rPr lang="en-US" sz="2800" dirty="0" smtClean="0">
                <a:solidFill>
                  <a:prstClr val="black"/>
                </a:solidFill>
                <a:latin typeface="Arial" pitchFamily="34" charset="0"/>
                <a:cs typeface="Arial" pitchFamily="34" charset="0"/>
              </a:rPr>
              <a:t> classifiers and represent </a:t>
            </a:r>
            <a:r>
              <a:rPr lang="en-US" sz="2800" b="1" dirty="0" smtClean="0">
                <a:solidFill>
                  <a:prstClr val="black"/>
                </a:solidFill>
                <a:latin typeface="Arial" pitchFamily="34" charset="0"/>
                <a:cs typeface="Arial" pitchFamily="34" charset="0"/>
              </a:rPr>
              <a:t>statistically robust </a:t>
            </a:r>
            <a:r>
              <a:rPr lang="en-US" sz="2800" dirty="0" smtClean="0">
                <a:solidFill>
                  <a:prstClr val="black"/>
                </a:solidFill>
                <a:latin typeface="Arial" pitchFamily="34" charset="0"/>
                <a:cs typeface="Arial" pitchFamily="34" charset="0"/>
              </a:rPr>
              <a:t>differences between disease states.</a:t>
            </a:r>
            <a:endParaRPr lang="en-US" sz="2800" dirty="0">
              <a:solidFill>
                <a:prstClr val="black"/>
              </a:solidFill>
              <a:latin typeface="Arial" pitchFamily="34" charset="0"/>
              <a:cs typeface="Arial" pitchFamily="34" charset="0"/>
            </a:endParaRPr>
          </a:p>
        </p:txBody>
      </p:sp>
      <p:sp>
        <p:nvSpPr>
          <p:cNvPr id="81" name="Rounded Rectangle 80"/>
          <p:cNvSpPr/>
          <p:nvPr/>
        </p:nvSpPr>
        <p:spPr>
          <a:xfrm>
            <a:off x="29123640" y="4724400"/>
            <a:ext cx="14337792" cy="9067800"/>
          </a:xfrm>
          <a:prstGeom prst="roundRect">
            <a:avLst>
              <a:gd name="adj" fmla="val 3758"/>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lIns="80549" tIns="40275" rIns="80549" bIns="40275" anchor="ctr"/>
          <a:lstStyle/>
          <a:p>
            <a:pPr algn="ctr" defTabSz="3866376" fontAlgn="auto">
              <a:spcBef>
                <a:spcPts val="0"/>
              </a:spcBef>
              <a:spcAft>
                <a:spcPts val="0"/>
              </a:spcAft>
              <a:defRPr/>
            </a:pPr>
            <a:endParaRPr lang="en-US" dirty="0">
              <a:latin typeface="Arial" pitchFamily="34" charset="0"/>
              <a:cs typeface="Arial" pitchFamily="34" charset="0"/>
            </a:endParaRPr>
          </a:p>
        </p:txBody>
      </p:sp>
      <p:sp>
        <p:nvSpPr>
          <p:cNvPr id="72" name="Rectangle 71"/>
          <p:cNvSpPr/>
          <p:nvPr/>
        </p:nvSpPr>
        <p:spPr>
          <a:xfrm>
            <a:off x="304800" y="3581400"/>
            <a:ext cx="13414248" cy="91440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866376" fontAlgn="auto">
              <a:spcBef>
                <a:spcPts val="0"/>
              </a:spcBef>
              <a:spcAft>
                <a:spcPts val="0"/>
              </a:spcAft>
              <a:defRPr/>
            </a:pPr>
            <a:endParaRPr lang="en-US">
              <a:latin typeface="Arial" pitchFamily="34" charset="0"/>
              <a:cs typeface="Arial" pitchFamily="34" charset="0"/>
            </a:endParaRPr>
          </a:p>
        </p:txBody>
      </p:sp>
      <p:sp>
        <p:nvSpPr>
          <p:cNvPr id="77" name="TextBox 76"/>
          <p:cNvSpPr txBox="1"/>
          <p:nvPr/>
        </p:nvSpPr>
        <p:spPr>
          <a:xfrm>
            <a:off x="518162" y="3690155"/>
            <a:ext cx="13182600" cy="696890"/>
          </a:xfrm>
          <a:prstGeom prst="rect">
            <a:avLst/>
          </a:prstGeom>
          <a:noFill/>
          <a:ln>
            <a:noFill/>
          </a:ln>
        </p:spPr>
        <p:txBody>
          <a:bodyPr wrap="square" lIns="80549" tIns="40275" rIns="80549" bIns="40275">
            <a:spAutoFit/>
          </a:bodyPr>
          <a:lstStyle/>
          <a:p>
            <a:pPr defTabSz="3866376" fontAlgn="auto">
              <a:spcBef>
                <a:spcPts val="0"/>
              </a:spcBef>
              <a:spcAft>
                <a:spcPts val="0"/>
              </a:spcAft>
              <a:defRPr/>
            </a:pPr>
            <a:r>
              <a:rPr lang="en-US" sz="4000" b="1" smtClean="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ea typeface="+mj-ea"/>
                <a:cs typeface="Arial" pitchFamily="34" charset="0"/>
              </a:rPr>
              <a:t>Background</a:t>
            </a:r>
            <a:endParaRPr lang="en-US" sz="3600" b="1" dirty="0">
              <a:latin typeface="Arial" pitchFamily="34" charset="0"/>
              <a:cs typeface="Arial" pitchFamily="34" charset="0"/>
            </a:endParaRPr>
          </a:p>
        </p:txBody>
      </p:sp>
      <p:sp>
        <p:nvSpPr>
          <p:cNvPr id="78" name="Rounded Rectangle 77"/>
          <p:cNvSpPr/>
          <p:nvPr/>
        </p:nvSpPr>
        <p:spPr>
          <a:xfrm>
            <a:off x="320042" y="4724400"/>
            <a:ext cx="13350240" cy="6172200"/>
          </a:xfrm>
          <a:prstGeom prst="roundRect">
            <a:avLst>
              <a:gd name="adj" fmla="val 4795"/>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lIns="80549" tIns="40275" rIns="80549" bIns="40275" anchor="ctr"/>
          <a:lstStyle/>
          <a:p>
            <a:pPr algn="ctr" defTabSz="3866376" fontAlgn="auto">
              <a:spcBef>
                <a:spcPts val="0"/>
              </a:spcBef>
              <a:spcAft>
                <a:spcPts val="0"/>
              </a:spcAft>
              <a:defRPr/>
            </a:pPr>
            <a:endParaRPr lang="en-US">
              <a:latin typeface="Arial" pitchFamily="34" charset="0"/>
              <a:cs typeface="Arial" pitchFamily="34" charset="0"/>
            </a:endParaRPr>
          </a:p>
        </p:txBody>
      </p:sp>
      <p:sp>
        <p:nvSpPr>
          <p:cNvPr id="84" name="Rectangle 83"/>
          <p:cNvSpPr/>
          <p:nvPr/>
        </p:nvSpPr>
        <p:spPr>
          <a:xfrm>
            <a:off x="29108400" y="25326975"/>
            <a:ext cx="14401800" cy="91440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866376" fontAlgn="auto">
              <a:spcBef>
                <a:spcPts val="0"/>
              </a:spcBef>
              <a:spcAft>
                <a:spcPts val="0"/>
              </a:spcAft>
              <a:defRPr/>
            </a:pPr>
            <a:endParaRPr lang="en-US">
              <a:latin typeface="Arial" pitchFamily="34" charset="0"/>
              <a:cs typeface="Arial" pitchFamily="34" charset="0"/>
            </a:endParaRPr>
          </a:p>
        </p:txBody>
      </p:sp>
      <p:sp>
        <p:nvSpPr>
          <p:cNvPr id="98" name="TextBox 97"/>
          <p:cNvSpPr txBox="1"/>
          <p:nvPr/>
        </p:nvSpPr>
        <p:spPr>
          <a:xfrm>
            <a:off x="29413200" y="25403175"/>
            <a:ext cx="8915400" cy="696890"/>
          </a:xfrm>
          <a:prstGeom prst="rect">
            <a:avLst/>
          </a:prstGeom>
          <a:noFill/>
        </p:spPr>
        <p:txBody>
          <a:bodyPr wrap="square" lIns="80549" tIns="40275" rIns="80549" bIns="40275">
            <a:spAutoFit/>
          </a:bodyPr>
          <a:lstStyle/>
          <a:p>
            <a:pPr defTabSz="3866376" fontAlgn="auto">
              <a:spcBef>
                <a:spcPts val="0"/>
              </a:spcBef>
              <a:spcAft>
                <a:spcPts val="0"/>
              </a:spcAft>
              <a:defRPr/>
            </a:pPr>
            <a:r>
              <a:rPr lang="en-US" sz="4000" b="1" dirty="0" smtClean="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cs typeface="Arial" pitchFamily="34" charset="0"/>
              </a:rPr>
              <a:t>Conclusions</a:t>
            </a:r>
            <a:endParaRPr lang="en-US" sz="4400" b="1" dirty="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cs typeface="Arial" pitchFamily="34" charset="0"/>
            </a:endParaRPr>
          </a:p>
        </p:txBody>
      </p:sp>
      <p:sp>
        <p:nvSpPr>
          <p:cNvPr id="101" name="Rounded Rectangle 100"/>
          <p:cNvSpPr/>
          <p:nvPr/>
        </p:nvSpPr>
        <p:spPr>
          <a:xfrm>
            <a:off x="29115021" y="26517600"/>
            <a:ext cx="14337792" cy="3248024"/>
          </a:xfrm>
          <a:prstGeom prst="roundRect">
            <a:avLst>
              <a:gd name="adj" fmla="val 13107"/>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lIns="80549" tIns="40275" rIns="80549" bIns="40275" anchor="ctr"/>
          <a:lstStyle/>
          <a:p>
            <a:pPr algn="ctr" defTabSz="3866376" fontAlgn="auto">
              <a:spcBef>
                <a:spcPts val="0"/>
              </a:spcBef>
              <a:spcAft>
                <a:spcPts val="0"/>
              </a:spcAft>
              <a:defRPr/>
            </a:pPr>
            <a:endParaRPr lang="en-US">
              <a:latin typeface="Arial" pitchFamily="34" charset="0"/>
              <a:cs typeface="Arial" pitchFamily="34" charset="0"/>
            </a:endParaRPr>
          </a:p>
        </p:txBody>
      </p:sp>
      <p:sp>
        <p:nvSpPr>
          <p:cNvPr id="67" name="Rectangle 66"/>
          <p:cNvSpPr/>
          <p:nvPr/>
        </p:nvSpPr>
        <p:spPr>
          <a:xfrm>
            <a:off x="14030325" y="3580600"/>
            <a:ext cx="14740128" cy="91520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866376" fontAlgn="auto">
              <a:spcBef>
                <a:spcPts val="0"/>
              </a:spcBef>
              <a:spcAft>
                <a:spcPts val="0"/>
              </a:spcAft>
              <a:defRPr/>
            </a:pPr>
            <a:endParaRPr lang="en-US">
              <a:latin typeface="Arial" pitchFamily="34" charset="0"/>
              <a:cs typeface="Arial" pitchFamily="34" charset="0"/>
            </a:endParaRPr>
          </a:p>
        </p:txBody>
      </p:sp>
      <p:sp>
        <p:nvSpPr>
          <p:cNvPr id="68" name="Rounded Rectangle 67"/>
          <p:cNvSpPr/>
          <p:nvPr/>
        </p:nvSpPr>
        <p:spPr>
          <a:xfrm>
            <a:off x="14026517" y="4698124"/>
            <a:ext cx="14676120" cy="7112876"/>
          </a:xfrm>
          <a:prstGeom prst="roundRect">
            <a:avLst>
              <a:gd name="adj" fmla="val 5185"/>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lIns="80549" tIns="40275" rIns="80549" bIns="40275" anchor="ctr"/>
          <a:lstStyle/>
          <a:p>
            <a:pPr algn="ctr" defTabSz="3866376" fontAlgn="auto">
              <a:spcBef>
                <a:spcPts val="0"/>
              </a:spcBef>
              <a:spcAft>
                <a:spcPts val="0"/>
              </a:spcAft>
              <a:defRPr/>
            </a:pPr>
            <a:endParaRPr lang="en-US">
              <a:latin typeface="Arial" pitchFamily="34" charset="0"/>
              <a:cs typeface="Arial" pitchFamily="34" charset="0"/>
            </a:endParaRPr>
          </a:p>
        </p:txBody>
      </p:sp>
      <p:sp>
        <p:nvSpPr>
          <p:cNvPr id="69" name="TextBox 68"/>
          <p:cNvSpPr txBox="1"/>
          <p:nvPr/>
        </p:nvSpPr>
        <p:spPr>
          <a:xfrm>
            <a:off x="14258925" y="3703050"/>
            <a:ext cx="13731235" cy="697500"/>
          </a:xfrm>
          <a:prstGeom prst="rect">
            <a:avLst/>
          </a:prstGeom>
          <a:noFill/>
          <a:ln>
            <a:noFill/>
          </a:ln>
        </p:spPr>
        <p:txBody>
          <a:bodyPr wrap="square" lIns="80549" tIns="40275" rIns="80549" bIns="40275">
            <a:spAutoFit/>
          </a:bodyPr>
          <a:lstStyle/>
          <a:p>
            <a:pPr defTabSz="3866376" fontAlgn="auto">
              <a:spcBef>
                <a:spcPts val="0"/>
              </a:spcBef>
              <a:spcAft>
                <a:spcPts val="0"/>
              </a:spcAft>
              <a:defRPr/>
            </a:pPr>
            <a:r>
              <a:rPr lang="en-US" sz="4000" b="1" dirty="0" smtClean="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cs typeface="Arial" pitchFamily="34" charset="0"/>
              </a:rPr>
              <a:t>DIRAC for pathway-based gene expression analysis</a:t>
            </a:r>
            <a:endParaRPr lang="en-US" sz="3600" b="1" dirty="0">
              <a:latin typeface="Arial" pitchFamily="34" charset="0"/>
              <a:cs typeface="Arial" pitchFamily="34" charset="0"/>
            </a:endParaRPr>
          </a:p>
        </p:txBody>
      </p:sp>
      <p:sp>
        <p:nvSpPr>
          <p:cNvPr id="90" name="Rectangle 89"/>
          <p:cNvSpPr/>
          <p:nvPr/>
        </p:nvSpPr>
        <p:spPr>
          <a:xfrm>
            <a:off x="14030325" y="12039600"/>
            <a:ext cx="14740128" cy="91520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866376" fontAlgn="auto">
              <a:spcBef>
                <a:spcPts val="0"/>
              </a:spcBef>
              <a:spcAft>
                <a:spcPts val="0"/>
              </a:spcAft>
              <a:defRPr/>
            </a:pPr>
            <a:endParaRPr lang="en-US">
              <a:latin typeface="Arial" pitchFamily="34" charset="0"/>
              <a:cs typeface="Arial" pitchFamily="34" charset="0"/>
            </a:endParaRPr>
          </a:p>
        </p:txBody>
      </p:sp>
      <p:sp>
        <p:nvSpPr>
          <p:cNvPr id="91" name="TextBox 90"/>
          <p:cNvSpPr txBox="1"/>
          <p:nvPr/>
        </p:nvSpPr>
        <p:spPr>
          <a:xfrm>
            <a:off x="14276377" y="12115800"/>
            <a:ext cx="12698423" cy="697500"/>
          </a:xfrm>
          <a:prstGeom prst="rect">
            <a:avLst/>
          </a:prstGeom>
          <a:noFill/>
        </p:spPr>
        <p:txBody>
          <a:bodyPr wrap="square" lIns="80549" tIns="40275" rIns="80549" bIns="40275">
            <a:spAutoFit/>
          </a:bodyPr>
          <a:lstStyle/>
          <a:p>
            <a:pPr defTabSz="3866376" fontAlgn="auto">
              <a:spcBef>
                <a:spcPts val="0"/>
              </a:spcBef>
              <a:spcAft>
                <a:spcPts val="0"/>
              </a:spcAft>
              <a:defRPr/>
            </a:pPr>
            <a:r>
              <a:rPr lang="en-US" sz="4000" b="1" dirty="0" smtClean="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cs typeface="Arial" pitchFamily="34" charset="0"/>
              </a:rPr>
              <a:t>Overview of DIRAC methods</a:t>
            </a:r>
            <a:endParaRPr lang="en-US" sz="4000" b="1" dirty="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cs typeface="Arial" pitchFamily="34" charset="0"/>
            </a:endParaRPr>
          </a:p>
        </p:txBody>
      </p:sp>
      <p:sp>
        <p:nvSpPr>
          <p:cNvPr id="95" name="TextBox 94"/>
          <p:cNvSpPr txBox="1"/>
          <p:nvPr/>
        </p:nvSpPr>
        <p:spPr>
          <a:xfrm>
            <a:off x="14630400" y="4933950"/>
            <a:ext cx="13563600" cy="1386206"/>
          </a:xfrm>
          <a:prstGeom prst="rect">
            <a:avLst/>
          </a:prstGeom>
          <a:noFill/>
        </p:spPr>
        <p:txBody>
          <a:bodyPr wrap="square" rtlCol="0">
            <a:spAutoFit/>
          </a:bodyPr>
          <a:lstStyle/>
          <a:p>
            <a:pPr algn="just"/>
            <a:r>
              <a:rPr lang="en-US" sz="2800" b="1" dirty="0" smtClean="0">
                <a:latin typeface="Arial" pitchFamily="34" charset="0"/>
                <a:cs typeface="Arial" pitchFamily="34" charset="0"/>
              </a:rPr>
              <a:t>Differential Rank Conservation (DIRAC) </a:t>
            </a:r>
            <a:r>
              <a:rPr lang="en-US" sz="2800" dirty="0" smtClean="0">
                <a:latin typeface="Arial" pitchFamily="34" charset="0"/>
                <a:cs typeface="Arial" pitchFamily="34" charset="0"/>
              </a:rPr>
              <a:t>is a novel approach for studying gene expression within pathways, based on the </a:t>
            </a:r>
            <a:r>
              <a:rPr lang="en-US" sz="2800" i="1" dirty="0" smtClean="0">
                <a:latin typeface="Arial" pitchFamily="34" charset="0"/>
                <a:cs typeface="Arial" pitchFamily="34" charset="0"/>
              </a:rPr>
              <a:t>relative</a:t>
            </a:r>
            <a:r>
              <a:rPr lang="en-US" sz="2800" dirty="0" smtClean="0">
                <a:latin typeface="Arial" pitchFamily="34" charset="0"/>
                <a:cs typeface="Arial" pitchFamily="34" charset="0"/>
              </a:rPr>
              <a:t> expression values of participating genes – i.e., the ordering of expression within samples.</a:t>
            </a:r>
            <a:endParaRPr lang="en-US" sz="2000" dirty="0" smtClean="0">
              <a:latin typeface="Arial" pitchFamily="34" charset="0"/>
              <a:cs typeface="Arial" pitchFamily="34" charset="0"/>
            </a:endParaRPr>
          </a:p>
        </p:txBody>
      </p:sp>
      <p:pic>
        <p:nvPicPr>
          <p:cNvPr id="96" name="Picture 95" descr="figure1.tif"/>
          <p:cNvPicPr>
            <a:picLocks noChangeAspect="1"/>
          </p:cNvPicPr>
          <p:nvPr/>
        </p:nvPicPr>
        <p:blipFill>
          <a:blip r:embed="rId4" cstate="print"/>
          <a:stretch>
            <a:fillRect/>
          </a:stretch>
        </p:blipFill>
        <p:spPr>
          <a:xfrm>
            <a:off x="16392525" y="6400800"/>
            <a:ext cx="9692640" cy="5173929"/>
          </a:xfrm>
          <a:prstGeom prst="rect">
            <a:avLst/>
          </a:prstGeom>
        </p:spPr>
      </p:pic>
      <p:sp>
        <p:nvSpPr>
          <p:cNvPr id="89" name="Rounded Rectangle 88"/>
          <p:cNvSpPr/>
          <p:nvPr/>
        </p:nvSpPr>
        <p:spPr>
          <a:xfrm>
            <a:off x="14026517" y="13230225"/>
            <a:ext cx="14676120" cy="11182350"/>
          </a:xfrm>
          <a:prstGeom prst="roundRect">
            <a:avLst>
              <a:gd name="adj" fmla="val 3736"/>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lIns="80549" tIns="40275" rIns="80549" bIns="40275" anchor="ctr"/>
          <a:lstStyle/>
          <a:p>
            <a:pPr algn="ctr" defTabSz="3866376" fontAlgn="auto">
              <a:spcBef>
                <a:spcPts val="0"/>
              </a:spcBef>
              <a:spcAft>
                <a:spcPts val="0"/>
              </a:spcAft>
              <a:defRPr/>
            </a:pPr>
            <a:endParaRPr lang="en-US">
              <a:latin typeface="Arial" pitchFamily="34" charset="0"/>
              <a:cs typeface="Arial" pitchFamily="34" charset="0"/>
            </a:endParaRPr>
          </a:p>
        </p:txBody>
      </p:sp>
      <p:pic>
        <p:nvPicPr>
          <p:cNvPr id="65" name="Picture 64" descr="box1.tif"/>
          <p:cNvPicPr>
            <a:picLocks noChangeAspect="1"/>
          </p:cNvPicPr>
          <p:nvPr/>
        </p:nvPicPr>
        <p:blipFill>
          <a:blip r:embed="rId5" cstate="print"/>
          <a:srcRect b="36254"/>
          <a:stretch>
            <a:fillRect/>
          </a:stretch>
        </p:blipFill>
        <p:spPr>
          <a:xfrm>
            <a:off x="14800970" y="13481882"/>
            <a:ext cx="13173955" cy="10702093"/>
          </a:xfrm>
          <a:prstGeom prst="rect">
            <a:avLst/>
          </a:prstGeom>
        </p:spPr>
      </p:pic>
      <p:sp>
        <p:nvSpPr>
          <p:cNvPr id="88" name="TextBox 87"/>
          <p:cNvSpPr txBox="1"/>
          <p:nvPr/>
        </p:nvSpPr>
        <p:spPr>
          <a:xfrm>
            <a:off x="457200" y="11201400"/>
            <a:ext cx="10896600" cy="696890"/>
          </a:xfrm>
          <a:prstGeom prst="rect">
            <a:avLst/>
          </a:prstGeom>
          <a:noFill/>
        </p:spPr>
        <p:txBody>
          <a:bodyPr wrap="square" lIns="80549" tIns="40275" rIns="80549" bIns="40275">
            <a:spAutoFit/>
          </a:bodyPr>
          <a:lstStyle/>
          <a:p>
            <a:pPr defTabSz="3866376" fontAlgn="auto">
              <a:spcBef>
                <a:spcPts val="0"/>
              </a:spcBef>
              <a:spcAft>
                <a:spcPts val="0"/>
              </a:spcAft>
              <a:defRPr/>
            </a:pPr>
            <a:r>
              <a:rPr lang="en-US" sz="4000" b="1" smtClean="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cs typeface="Arial" pitchFamily="34" charset="0"/>
              </a:rPr>
              <a:t>Our </a:t>
            </a:r>
            <a:r>
              <a:rPr lang="en-US" sz="4000" b="1" smtClean="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cs typeface="Arial" pitchFamily="34" charset="0"/>
              </a:rPr>
              <a:t>approach</a:t>
            </a:r>
            <a:endParaRPr lang="en-US" sz="4000" b="1" dirty="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cs typeface="Arial" pitchFamily="34" charset="0"/>
            </a:endParaRPr>
          </a:p>
        </p:txBody>
      </p:sp>
      <p:sp>
        <p:nvSpPr>
          <p:cNvPr id="183" name="TextBox 182"/>
          <p:cNvSpPr txBox="1"/>
          <p:nvPr/>
        </p:nvSpPr>
        <p:spPr>
          <a:xfrm>
            <a:off x="10287000" y="15260549"/>
            <a:ext cx="3352800" cy="1200329"/>
          </a:xfrm>
          <a:prstGeom prst="rect">
            <a:avLst/>
          </a:prstGeom>
          <a:noFill/>
        </p:spPr>
        <p:txBody>
          <a:bodyPr wrap="square" rtlCol="0">
            <a:spAutoFit/>
          </a:bodyPr>
          <a:lstStyle/>
          <a:p>
            <a:r>
              <a:rPr lang="en-US" sz="2400" b="1" smtClean="0">
                <a:solidFill>
                  <a:srgbClr val="C00000"/>
                </a:solidFill>
                <a:latin typeface="Arial" pitchFamily="34" charset="0"/>
                <a:cs typeface="Arial" pitchFamily="34" charset="0"/>
              </a:rPr>
              <a:t>Predefined</a:t>
            </a:r>
            <a:r>
              <a:rPr lang="en-US" sz="2400" smtClean="0">
                <a:latin typeface="Arial" pitchFamily="34" charset="0"/>
                <a:cs typeface="Arial" pitchFamily="34" charset="0"/>
              </a:rPr>
              <a:t> </a:t>
            </a:r>
            <a:r>
              <a:rPr lang="en-US" sz="2400" smtClean="0">
                <a:latin typeface="Arial" pitchFamily="34" charset="0"/>
                <a:cs typeface="Arial" pitchFamily="34" charset="0"/>
              </a:rPr>
              <a:t/>
            </a:r>
            <a:br>
              <a:rPr lang="en-US" sz="2400" smtClean="0">
                <a:latin typeface="Arial" pitchFamily="34" charset="0"/>
                <a:cs typeface="Arial" pitchFamily="34" charset="0"/>
              </a:rPr>
            </a:br>
            <a:r>
              <a:rPr lang="en-US" sz="2400" smtClean="0">
                <a:latin typeface="Arial" pitchFamily="34" charset="0"/>
                <a:cs typeface="Arial" pitchFamily="34" charset="0"/>
              </a:rPr>
              <a:t>candidate </a:t>
            </a:r>
            <a:r>
              <a:rPr lang="en-US" sz="2400" dirty="0" smtClean="0">
                <a:latin typeface="Arial" pitchFamily="34" charset="0"/>
                <a:cs typeface="Arial" pitchFamily="34" charset="0"/>
              </a:rPr>
              <a:t>networks, </a:t>
            </a:r>
            <a:r>
              <a:rPr lang="en-US" sz="2400" i="1" dirty="0" smtClean="0">
                <a:latin typeface="Arial" pitchFamily="34" charset="0"/>
                <a:cs typeface="Arial" pitchFamily="34" charset="0"/>
              </a:rPr>
              <a:t>i.e. </a:t>
            </a:r>
            <a:r>
              <a:rPr lang="en-US" sz="2400" i="1" dirty="0" err="1" smtClean="0">
                <a:latin typeface="Arial" pitchFamily="34" charset="0"/>
                <a:cs typeface="Arial" pitchFamily="34" charset="0"/>
              </a:rPr>
              <a:t>Biocarta</a:t>
            </a:r>
            <a:r>
              <a:rPr lang="en-US" sz="2400" i="1" dirty="0" smtClean="0">
                <a:latin typeface="Arial" pitchFamily="34" charset="0"/>
                <a:cs typeface="Arial" pitchFamily="34" charset="0"/>
              </a:rPr>
              <a:t> pathways</a:t>
            </a:r>
            <a:endParaRPr lang="en-US" sz="2400" dirty="0">
              <a:latin typeface="Arial" pitchFamily="34" charset="0"/>
              <a:cs typeface="Arial" pitchFamily="34" charset="0"/>
            </a:endParaRPr>
          </a:p>
        </p:txBody>
      </p:sp>
      <p:sp>
        <p:nvSpPr>
          <p:cNvPr id="99" name="Flowchart: Magnetic Disk 98"/>
          <p:cNvSpPr/>
          <p:nvPr/>
        </p:nvSpPr>
        <p:spPr>
          <a:xfrm>
            <a:off x="1167223" y="16327349"/>
            <a:ext cx="1123319" cy="150516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07" name="Flowchart: Magnetic Disk 106"/>
          <p:cNvSpPr/>
          <p:nvPr/>
        </p:nvSpPr>
        <p:spPr>
          <a:xfrm>
            <a:off x="2611490" y="16327349"/>
            <a:ext cx="1123319" cy="150516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12" name="Flowchart: Magnetic Disk 111"/>
          <p:cNvSpPr/>
          <p:nvPr/>
        </p:nvSpPr>
        <p:spPr>
          <a:xfrm>
            <a:off x="4135995" y="16327349"/>
            <a:ext cx="1123319" cy="150516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cxnSp>
        <p:nvCxnSpPr>
          <p:cNvPr id="118" name="Elbow Connector 117"/>
          <p:cNvCxnSpPr>
            <a:stCxn id="107" idx="3"/>
          </p:cNvCxnSpPr>
          <p:nvPr/>
        </p:nvCxnSpPr>
        <p:spPr>
          <a:xfrm rot="5400000">
            <a:off x="2021600" y="18983229"/>
            <a:ext cx="2302266" cy="83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926511" y="15641549"/>
            <a:ext cx="4733988" cy="461665"/>
          </a:xfrm>
          <a:prstGeom prst="rect">
            <a:avLst/>
          </a:prstGeom>
          <a:noFill/>
        </p:spPr>
        <p:txBody>
          <a:bodyPr wrap="square" rtlCol="0">
            <a:spAutoFit/>
          </a:bodyPr>
          <a:lstStyle/>
          <a:p>
            <a:r>
              <a:rPr lang="en-US" sz="2400" b="1" dirty="0" smtClean="0">
                <a:solidFill>
                  <a:srgbClr val="C00000"/>
                </a:solidFill>
                <a:latin typeface="Arial" pitchFamily="34" charset="0"/>
                <a:cs typeface="Arial" pitchFamily="34" charset="0"/>
              </a:rPr>
              <a:t>High-throughput</a:t>
            </a:r>
            <a:r>
              <a:rPr lang="en-US" sz="2400" dirty="0" smtClean="0">
                <a:solidFill>
                  <a:srgbClr val="C00000"/>
                </a:solidFill>
                <a:latin typeface="Arial" pitchFamily="34" charset="0"/>
                <a:cs typeface="Arial" pitchFamily="34" charset="0"/>
              </a:rPr>
              <a:t> </a:t>
            </a:r>
            <a:r>
              <a:rPr lang="en-US" sz="2400" dirty="0" smtClean="0">
                <a:latin typeface="Arial" pitchFamily="34" charset="0"/>
                <a:cs typeface="Arial" pitchFamily="34" charset="0"/>
              </a:rPr>
              <a:t>data repository</a:t>
            </a:r>
            <a:endParaRPr lang="en-US" sz="2400" dirty="0">
              <a:latin typeface="Arial" pitchFamily="34" charset="0"/>
              <a:cs typeface="Arial" pitchFamily="34" charset="0"/>
            </a:endParaRPr>
          </a:p>
        </p:txBody>
      </p:sp>
      <p:sp>
        <p:nvSpPr>
          <p:cNvPr id="125" name="TextBox 124"/>
          <p:cNvSpPr txBox="1"/>
          <p:nvPr/>
        </p:nvSpPr>
        <p:spPr>
          <a:xfrm>
            <a:off x="1066800" y="16994039"/>
            <a:ext cx="4072158" cy="400110"/>
          </a:xfrm>
          <a:prstGeom prst="rect">
            <a:avLst/>
          </a:prstGeom>
          <a:noFill/>
        </p:spPr>
        <p:txBody>
          <a:bodyPr wrap="square" rtlCol="0">
            <a:spAutoFit/>
          </a:bodyPr>
          <a:lstStyle/>
          <a:p>
            <a:r>
              <a:rPr lang="en-US" sz="2000" smtClean="0">
                <a:latin typeface="Arial" pitchFamily="34" charset="0"/>
                <a:cs typeface="Arial" pitchFamily="34" charset="0"/>
              </a:rPr>
              <a:t> BioGRID        HPRD              </a:t>
            </a:r>
            <a:r>
              <a:rPr lang="en-US" sz="2000" dirty="0" smtClean="0">
                <a:latin typeface="Arial" pitchFamily="34" charset="0"/>
                <a:cs typeface="Arial" pitchFamily="34" charset="0"/>
              </a:rPr>
              <a:t>DIP</a:t>
            </a:r>
            <a:endParaRPr lang="en-US" sz="2000" dirty="0">
              <a:latin typeface="Arial" pitchFamily="34" charset="0"/>
              <a:cs typeface="Arial" pitchFamily="34" charset="0"/>
            </a:endParaRPr>
          </a:p>
        </p:txBody>
      </p:sp>
      <p:sp>
        <p:nvSpPr>
          <p:cNvPr id="126" name="TextBox 125"/>
          <p:cNvSpPr txBox="1"/>
          <p:nvPr/>
        </p:nvSpPr>
        <p:spPr>
          <a:xfrm>
            <a:off x="3333624" y="18696752"/>
            <a:ext cx="2487350" cy="830997"/>
          </a:xfrm>
          <a:prstGeom prst="rect">
            <a:avLst/>
          </a:prstGeom>
          <a:noFill/>
        </p:spPr>
        <p:txBody>
          <a:bodyPr wrap="square" rtlCol="0">
            <a:spAutoFit/>
          </a:bodyPr>
          <a:lstStyle/>
          <a:p>
            <a:r>
              <a:rPr lang="en-US" sz="2400" dirty="0" smtClean="0">
                <a:latin typeface="Arial" pitchFamily="34" charset="0"/>
                <a:cs typeface="Arial" pitchFamily="34" charset="0"/>
              </a:rPr>
              <a:t>Protein-protein interactions</a:t>
            </a:r>
            <a:endParaRPr lang="en-US" sz="2400" dirty="0">
              <a:latin typeface="Arial" pitchFamily="34" charset="0"/>
              <a:cs typeface="Arial" pitchFamily="34" charset="0"/>
            </a:endParaRPr>
          </a:p>
        </p:txBody>
      </p:sp>
      <p:cxnSp>
        <p:nvCxnSpPr>
          <p:cNvPr id="143" name="Shape 142"/>
          <p:cNvCxnSpPr>
            <a:stCxn id="99" idx="3"/>
          </p:cNvCxnSpPr>
          <p:nvPr/>
        </p:nvCxnSpPr>
        <p:spPr>
          <a:xfrm rot="16200000" flipH="1">
            <a:off x="2122243" y="17439153"/>
            <a:ext cx="657546" cy="144426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5" name="Shape 144"/>
          <p:cNvCxnSpPr>
            <a:stCxn id="112" idx="3"/>
          </p:cNvCxnSpPr>
          <p:nvPr/>
        </p:nvCxnSpPr>
        <p:spPr>
          <a:xfrm rot="5400000">
            <a:off x="3606631" y="17399035"/>
            <a:ext cx="657547" cy="152450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7" name="Flowchart: Predefined Process 146"/>
          <p:cNvSpPr/>
          <p:nvPr/>
        </p:nvSpPr>
        <p:spPr>
          <a:xfrm>
            <a:off x="1827538" y="20277762"/>
            <a:ext cx="2744462" cy="1820238"/>
          </a:xfrm>
          <a:prstGeom prst="flowChartPredefinedProcess">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48" name="TextBox 147"/>
          <p:cNvSpPr txBox="1"/>
          <p:nvPr/>
        </p:nvSpPr>
        <p:spPr>
          <a:xfrm>
            <a:off x="533400" y="18948689"/>
            <a:ext cx="1845453" cy="1569660"/>
          </a:xfrm>
          <a:prstGeom prst="rect">
            <a:avLst/>
          </a:prstGeom>
          <a:noFill/>
        </p:spPr>
        <p:txBody>
          <a:bodyPr wrap="square" rtlCol="0">
            <a:spAutoFit/>
          </a:bodyPr>
          <a:lstStyle/>
          <a:p>
            <a:r>
              <a:rPr lang="en-US" sz="2400" dirty="0" smtClean="0">
                <a:latin typeface="Arial" pitchFamily="34" charset="0"/>
                <a:cs typeface="Arial" pitchFamily="34" charset="0"/>
              </a:rPr>
              <a:t>Identify sub-networks in global PPI graph</a:t>
            </a:r>
            <a:endParaRPr lang="en-US" sz="2400" dirty="0">
              <a:latin typeface="Arial" pitchFamily="34" charset="0"/>
              <a:cs typeface="Arial" pitchFamily="34" charset="0"/>
            </a:endParaRPr>
          </a:p>
        </p:txBody>
      </p:sp>
      <p:sp>
        <p:nvSpPr>
          <p:cNvPr id="149" name="TextBox 148"/>
          <p:cNvSpPr txBox="1"/>
          <p:nvPr/>
        </p:nvSpPr>
        <p:spPr>
          <a:xfrm>
            <a:off x="2133601" y="20791470"/>
            <a:ext cx="2133600" cy="830997"/>
          </a:xfrm>
          <a:prstGeom prst="rect">
            <a:avLst/>
          </a:prstGeom>
          <a:noFill/>
        </p:spPr>
        <p:txBody>
          <a:bodyPr wrap="square" rtlCol="0">
            <a:spAutoFit/>
          </a:bodyPr>
          <a:lstStyle/>
          <a:p>
            <a:pPr algn="ctr"/>
            <a:r>
              <a:rPr lang="en-US" sz="2400" dirty="0" smtClean="0">
                <a:latin typeface="Arial" pitchFamily="34" charset="0"/>
                <a:cs typeface="Arial" pitchFamily="34" charset="0"/>
              </a:rPr>
              <a:t>Link Communities</a:t>
            </a:r>
            <a:endParaRPr lang="en-US" sz="2400" dirty="0">
              <a:latin typeface="Arial" pitchFamily="34" charset="0"/>
              <a:cs typeface="Arial" pitchFamily="34" charset="0"/>
            </a:endParaRPr>
          </a:p>
        </p:txBody>
      </p:sp>
      <p:cxnSp>
        <p:nvCxnSpPr>
          <p:cNvPr id="151" name="Elbow Connector 150"/>
          <p:cNvCxnSpPr/>
          <p:nvPr/>
        </p:nvCxnSpPr>
        <p:spPr>
          <a:xfrm flipV="1">
            <a:off x="4697654" y="17914706"/>
            <a:ext cx="3530432" cy="336992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60" name="Flowchart: Predefined Process 159"/>
          <p:cNvSpPr/>
          <p:nvPr/>
        </p:nvSpPr>
        <p:spPr>
          <a:xfrm>
            <a:off x="8388560" y="16764001"/>
            <a:ext cx="2888535" cy="2219218"/>
          </a:xfrm>
          <a:prstGeom prst="flowChartPredefinedProcess">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71" name="TextBox 170"/>
          <p:cNvSpPr txBox="1"/>
          <p:nvPr/>
        </p:nvSpPr>
        <p:spPr>
          <a:xfrm>
            <a:off x="6248400" y="15031949"/>
            <a:ext cx="3048000" cy="1200329"/>
          </a:xfrm>
          <a:prstGeom prst="rect">
            <a:avLst/>
          </a:prstGeom>
          <a:noFill/>
        </p:spPr>
        <p:txBody>
          <a:bodyPr wrap="square" rtlCol="0">
            <a:spAutoFit/>
          </a:bodyPr>
          <a:lstStyle/>
          <a:p>
            <a:r>
              <a:rPr lang="en-US" sz="2400" b="1" dirty="0" smtClean="0">
                <a:solidFill>
                  <a:srgbClr val="C00000"/>
                </a:solidFill>
                <a:latin typeface="Arial" pitchFamily="34" charset="0"/>
                <a:cs typeface="Arial" pitchFamily="34" charset="0"/>
              </a:rPr>
              <a:t>Phenotype-labeled</a:t>
            </a:r>
            <a:r>
              <a:rPr lang="en-US" sz="2400" b="1" dirty="0" smtClean="0">
                <a:latin typeface="Arial" pitchFamily="34" charset="0"/>
                <a:cs typeface="Arial" pitchFamily="34" charset="0"/>
              </a:rPr>
              <a:t> </a:t>
            </a:r>
            <a:r>
              <a:rPr lang="en-US" sz="2400" dirty="0" smtClean="0">
                <a:latin typeface="Arial" pitchFamily="34" charset="0"/>
                <a:cs typeface="Arial" pitchFamily="34" charset="0"/>
              </a:rPr>
              <a:t>microarray gene expression data</a:t>
            </a:r>
            <a:endParaRPr lang="en-US" sz="2400" dirty="0">
              <a:latin typeface="Arial" pitchFamily="34" charset="0"/>
              <a:cs typeface="Arial" pitchFamily="34" charset="0"/>
            </a:endParaRPr>
          </a:p>
        </p:txBody>
      </p:sp>
      <p:sp>
        <p:nvSpPr>
          <p:cNvPr id="173" name="TextBox 172"/>
          <p:cNvSpPr txBox="1"/>
          <p:nvPr/>
        </p:nvSpPr>
        <p:spPr>
          <a:xfrm>
            <a:off x="6543107" y="18079093"/>
            <a:ext cx="1925690" cy="1200329"/>
          </a:xfrm>
          <a:prstGeom prst="rect">
            <a:avLst/>
          </a:prstGeom>
          <a:noFill/>
        </p:spPr>
        <p:txBody>
          <a:bodyPr wrap="square" rtlCol="0">
            <a:spAutoFit/>
          </a:bodyPr>
          <a:lstStyle/>
          <a:p>
            <a:r>
              <a:rPr lang="en-US" sz="2400" b="1" dirty="0" smtClean="0">
                <a:solidFill>
                  <a:srgbClr val="C00000"/>
                </a:solidFill>
                <a:latin typeface="Arial" pitchFamily="34" charset="0"/>
                <a:cs typeface="Arial" pitchFamily="34" charset="0"/>
              </a:rPr>
              <a:t>Clustered</a:t>
            </a:r>
          </a:p>
          <a:p>
            <a:r>
              <a:rPr lang="en-US" sz="2400" dirty="0" smtClean="0">
                <a:latin typeface="Arial" pitchFamily="34" charset="0"/>
                <a:cs typeface="Arial" pitchFamily="34" charset="0"/>
              </a:rPr>
              <a:t>candidate networks</a:t>
            </a:r>
            <a:endParaRPr lang="en-US" sz="2400" dirty="0">
              <a:latin typeface="Arial" pitchFamily="34" charset="0"/>
              <a:cs typeface="Arial" pitchFamily="34" charset="0"/>
            </a:endParaRPr>
          </a:p>
        </p:txBody>
      </p:sp>
      <p:sp>
        <p:nvSpPr>
          <p:cNvPr id="176" name="TextBox 175"/>
          <p:cNvSpPr txBox="1"/>
          <p:nvPr/>
        </p:nvSpPr>
        <p:spPr>
          <a:xfrm>
            <a:off x="9144000" y="17618284"/>
            <a:ext cx="1444268" cy="461665"/>
          </a:xfrm>
          <a:prstGeom prst="rect">
            <a:avLst/>
          </a:prstGeom>
          <a:noFill/>
        </p:spPr>
        <p:txBody>
          <a:bodyPr wrap="square" rtlCol="0">
            <a:spAutoFit/>
          </a:bodyPr>
          <a:lstStyle/>
          <a:p>
            <a:pPr algn="ctr"/>
            <a:r>
              <a:rPr lang="en-US" sz="2400" dirty="0" smtClean="0">
                <a:latin typeface="Arial" pitchFamily="34" charset="0"/>
                <a:cs typeface="Arial" pitchFamily="34" charset="0"/>
              </a:rPr>
              <a:t>DIRAC</a:t>
            </a:r>
            <a:endParaRPr lang="en-US" sz="2400" dirty="0">
              <a:latin typeface="Arial" pitchFamily="34" charset="0"/>
              <a:cs typeface="Arial" pitchFamily="34" charset="0"/>
            </a:endParaRPr>
          </a:p>
        </p:txBody>
      </p:sp>
      <p:cxnSp>
        <p:nvCxnSpPr>
          <p:cNvPr id="186" name="Straight Arrow Connector 185"/>
          <p:cNvCxnSpPr/>
          <p:nvPr/>
        </p:nvCxnSpPr>
        <p:spPr>
          <a:xfrm rot="5400000">
            <a:off x="9547723" y="19513804"/>
            <a:ext cx="731520" cy="8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7" name="Flowchart: Alternate Process 186"/>
          <p:cNvSpPr/>
          <p:nvPr/>
        </p:nvSpPr>
        <p:spPr>
          <a:xfrm>
            <a:off x="7162800" y="20061149"/>
            <a:ext cx="5520211" cy="2042845"/>
          </a:xfrm>
          <a:prstGeom prst="flowChartAlternateProcess">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88" name="TextBox 187"/>
          <p:cNvSpPr txBox="1"/>
          <p:nvPr/>
        </p:nvSpPr>
        <p:spPr>
          <a:xfrm>
            <a:off x="7225186" y="20183337"/>
            <a:ext cx="5410200" cy="1815882"/>
          </a:xfrm>
          <a:prstGeom prst="rect">
            <a:avLst/>
          </a:prstGeom>
          <a:noFill/>
        </p:spPr>
        <p:txBody>
          <a:bodyPr wrap="square" rtlCol="0">
            <a:spAutoFit/>
          </a:bodyPr>
          <a:lstStyle/>
          <a:p>
            <a:pPr algn="ctr"/>
            <a:r>
              <a:rPr lang="en-US" sz="2800" dirty="0" smtClean="0">
                <a:latin typeface="Arial" pitchFamily="34" charset="0"/>
                <a:cs typeface="Arial" pitchFamily="34" charset="0"/>
              </a:rPr>
              <a:t>Highly </a:t>
            </a:r>
            <a:r>
              <a:rPr lang="en-US" sz="2800" b="1" dirty="0" smtClean="0">
                <a:latin typeface="Arial" pitchFamily="34" charset="0"/>
                <a:cs typeface="Arial" pitchFamily="34" charset="0"/>
              </a:rPr>
              <a:t>perturbed networks </a:t>
            </a:r>
            <a:r>
              <a:rPr lang="en-US" sz="2800" dirty="0" smtClean="0">
                <a:latin typeface="Arial" pitchFamily="34" charset="0"/>
                <a:cs typeface="Arial" pitchFamily="34" charset="0"/>
              </a:rPr>
              <a:t>accurately </a:t>
            </a:r>
            <a:r>
              <a:rPr lang="en-US" sz="2800" b="1" dirty="0" smtClean="0">
                <a:latin typeface="Arial" pitchFamily="34" charset="0"/>
                <a:cs typeface="Arial" pitchFamily="34" charset="0"/>
              </a:rPr>
              <a:t>distinguish</a:t>
            </a:r>
            <a:r>
              <a:rPr lang="en-US" sz="2800" dirty="0" smtClean="0">
                <a:latin typeface="Arial" pitchFamily="34" charset="0"/>
                <a:cs typeface="Arial" pitchFamily="34" charset="0"/>
              </a:rPr>
              <a:t> phenotypes and define potential </a:t>
            </a:r>
            <a:r>
              <a:rPr lang="en-US" sz="2800" b="1" dirty="0" smtClean="0">
                <a:latin typeface="Arial" pitchFamily="34" charset="0"/>
                <a:cs typeface="Arial" pitchFamily="34" charset="0"/>
              </a:rPr>
              <a:t>biomarkers</a:t>
            </a:r>
            <a:r>
              <a:rPr lang="en-US" sz="2800" dirty="0" smtClean="0">
                <a:latin typeface="Arial" pitchFamily="34" charset="0"/>
                <a:cs typeface="Arial" pitchFamily="34" charset="0"/>
              </a:rPr>
              <a:t> of disease</a:t>
            </a:r>
            <a:endParaRPr lang="en-US" sz="2800" dirty="0">
              <a:latin typeface="Arial" pitchFamily="34" charset="0"/>
              <a:cs typeface="Arial" pitchFamily="34" charset="0"/>
            </a:endParaRPr>
          </a:p>
        </p:txBody>
      </p:sp>
      <p:sp>
        <p:nvSpPr>
          <p:cNvPr id="195" name="TextBox 194"/>
          <p:cNvSpPr txBox="1"/>
          <p:nvPr/>
        </p:nvSpPr>
        <p:spPr>
          <a:xfrm>
            <a:off x="685800" y="24218205"/>
            <a:ext cx="12725400" cy="1384995"/>
          </a:xfrm>
          <a:prstGeom prst="rect">
            <a:avLst/>
          </a:prstGeom>
          <a:noFill/>
        </p:spPr>
        <p:txBody>
          <a:bodyPr wrap="square" rtlCol="0">
            <a:spAutoFit/>
          </a:bodyPr>
          <a:lstStyle/>
          <a:p>
            <a:pPr algn="just"/>
            <a:r>
              <a:rPr lang="en-US" sz="2800" b="1" dirty="0" smtClean="0">
                <a:solidFill>
                  <a:srgbClr val="C00000"/>
                </a:solidFill>
                <a:latin typeface="Arial" pitchFamily="34" charset="0"/>
                <a:cs typeface="Arial" pitchFamily="34" charset="0"/>
              </a:rPr>
              <a:t>Link Communities</a:t>
            </a:r>
            <a:r>
              <a:rPr lang="en-US" sz="2800" dirty="0" smtClean="0">
                <a:solidFill>
                  <a:srgbClr val="C00000"/>
                </a:solidFill>
                <a:latin typeface="Arial" pitchFamily="34" charset="0"/>
                <a:cs typeface="Arial" pitchFamily="34" charset="0"/>
              </a:rPr>
              <a:t> </a:t>
            </a:r>
            <a:r>
              <a:rPr lang="en-US" sz="2800" dirty="0" smtClean="0">
                <a:latin typeface="Arial" pitchFamily="34" charset="0"/>
                <a:cs typeface="Arial" pitchFamily="34" charset="0"/>
              </a:rPr>
              <a:t>is a hierarchical clustering method based on the similarity of links rather than nodes in the graph. In the resulting </a:t>
            </a:r>
            <a:r>
              <a:rPr lang="en-US" sz="2800" dirty="0" err="1" smtClean="0">
                <a:latin typeface="Arial" pitchFamily="34" charset="0"/>
                <a:cs typeface="Arial" pitchFamily="34" charset="0"/>
              </a:rPr>
              <a:t>dendrogram</a:t>
            </a:r>
            <a:r>
              <a:rPr lang="en-US" sz="2800" dirty="0" smtClean="0">
                <a:latin typeface="Arial" pitchFamily="34" charset="0"/>
                <a:cs typeface="Arial" pitchFamily="34" charset="0"/>
              </a:rPr>
              <a:t>, nodes may occupy multiple agglomerations due to their links. </a:t>
            </a:r>
            <a:endParaRPr lang="en-US" sz="2800" b="1" dirty="0">
              <a:latin typeface="Arial" pitchFamily="34" charset="0"/>
              <a:cs typeface="Arial" pitchFamily="34" charset="0"/>
            </a:endParaRPr>
          </a:p>
        </p:txBody>
      </p:sp>
      <p:pic>
        <p:nvPicPr>
          <p:cNvPr id="197" name="Picture 196" descr="ccgraph.png"/>
          <p:cNvPicPr>
            <a:picLocks noChangeAspect="1"/>
          </p:cNvPicPr>
          <p:nvPr/>
        </p:nvPicPr>
        <p:blipFill>
          <a:blip r:embed="rId6" cstate="print"/>
          <a:stretch>
            <a:fillRect/>
          </a:stretch>
        </p:blipFill>
        <p:spPr>
          <a:xfrm>
            <a:off x="8478012" y="4953000"/>
            <a:ext cx="5009388" cy="5273214"/>
          </a:xfrm>
          <a:prstGeom prst="rect">
            <a:avLst/>
          </a:prstGeom>
        </p:spPr>
      </p:pic>
      <p:sp>
        <p:nvSpPr>
          <p:cNvPr id="198" name="TextBox 197"/>
          <p:cNvSpPr txBox="1"/>
          <p:nvPr/>
        </p:nvSpPr>
        <p:spPr>
          <a:xfrm>
            <a:off x="8305800" y="8103275"/>
            <a:ext cx="2667000" cy="2031325"/>
          </a:xfrm>
          <a:prstGeom prst="rect">
            <a:avLst/>
          </a:prstGeom>
          <a:noFill/>
        </p:spPr>
        <p:txBody>
          <a:bodyPr wrap="square" rtlCol="0">
            <a:spAutoFit/>
          </a:bodyPr>
          <a:lstStyle/>
          <a:p>
            <a:r>
              <a:rPr lang="en-US" sz="1800" dirty="0" smtClean="0">
                <a:latin typeface="Arial" pitchFamily="34" charset="0"/>
                <a:cs typeface="Arial" pitchFamily="34" charset="0"/>
              </a:rPr>
              <a:t>A family of cytokine receptors and associated </a:t>
            </a:r>
            <a:r>
              <a:rPr lang="en-US" sz="1800" dirty="0" err="1" smtClean="0">
                <a:latin typeface="Arial" pitchFamily="34" charset="0"/>
                <a:cs typeface="Arial" pitchFamily="34" charset="0"/>
              </a:rPr>
              <a:t>ligands</a:t>
            </a:r>
            <a:r>
              <a:rPr lang="en-US" sz="1800" dirty="0" smtClean="0">
                <a:latin typeface="Arial" pitchFamily="34" charset="0"/>
                <a:cs typeface="Arial" pitchFamily="34" charset="0"/>
              </a:rPr>
              <a:t> identified as a candidate network by link community clustering over PPI data.</a:t>
            </a:r>
            <a:endParaRPr lang="en-US" sz="1800" dirty="0">
              <a:latin typeface="Arial" pitchFamily="34" charset="0"/>
              <a:cs typeface="Arial" pitchFamily="34" charset="0"/>
            </a:endParaRPr>
          </a:p>
        </p:txBody>
      </p:sp>
      <p:sp>
        <p:nvSpPr>
          <p:cNvPr id="199" name="TextBox 198"/>
          <p:cNvSpPr txBox="1"/>
          <p:nvPr/>
        </p:nvSpPr>
        <p:spPr>
          <a:xfrm>
            <a:off x="1143000" y="26060400"/>
            <a:ext cx="7086600" cy="523220"/>
          </a:xfrm>
          <a:prstGeom prst="rect">
            <a:avLst/>
          </a:prstGeom>
          <a:noFill/>
        </p:spPr>
        <p:txBody>
          <a:bodyPr wrap="square" rtlCol="0">
            <a:spAutoFit/>
          </a:bodyPr>
          <a:lstStyle/>
          <a:p>
            <a:r>
              <a:rPr lang="en-US" sz="2800" i="1" dirty="0" smtClean="0">
                <a:latin typeface="Arial" pitchFamily="34" charset="0"/>
                <a:cs typeface="Arial" pitchFamily="34" charset="0"/>
              </a:rPr>
              <a:t>S(</a:t>
            </a:r>
            <a:r>
              <a:rPr lang="en-US" sz="2800" i="1" dirty="0" err="1" smtClean="0">
                <a:latin typeface="Arial" pitchFamily="34" charset="0"/>
                <a:cs typeface="Arial" pitchFamily="34" charset="0"/>
              </a:rPr>
              <a:t>e</a:t>
            </a:r>
            <a:r>
              <a:rPr lang="en-US" sz="2800" i="1" baseline="-25000" dirty="0" err="1" smtClean="0">
                <a:latin typeface="Arial" pitchFamily="34" charset="0"/>
                <a:cs typeface="Arial" pitchFamily="34" charset="0"/>
              </a:rPr>
              <a:t>ab</a:t>
            </a:r>
            <a:r>
              <a:rPr lang="en-US" sz="2800" i="1" baseline="-25000" dirty="0" smtClean="0">
                <a:latin typeface="Arial" pitchFamily="34" charset="0"/>
                <a:cs typeface="Arial" pitchFamily="34" charset="0"/>
              </a:rPr>
              <a:t> </a:t>
            </a:r>
            <a:r>
              <a:rPr lang="en-US" sz="2800" i="1" dirty="0" smtClean="0">
                <a:latin typeface="Arial" pitchFamily="34" charset="0"/>
                <a:cs typeface="Arial" pitchFamily="34" charset="0"/>
              </a:rPr>
              <a:t>, </a:t>
            </a:r>
            <a:r>
              <a:rPr lang="en-US" sz="2800" i="1" dirty="0" err="1" smtClean="0">
                <a:latin typeface="Arial" pitchFamily="34" charset="0"/>
                <a:cs typeface="Arial" pitchFamily="34" charset="0"/>
              </a:rPr>
              <a:t>e</a:t>
            </a:r>
            <a:r>
              <a:rPr lang="en-US" sz="2800" i="1" baseline="-25000" dirty="0" err="1" smtClean="0">
                <a:latin typeface="Arial" pitchFamily="34" charset="0"/>
                <a:cs typeface="Arial" pitchFamily="34" charset="0"/>
              </a:rPr>
              <a:t>bc</a:t>
            </a:r>
            <a:r>
              <a:rPr lang="en-US" sz="2800" i="1" dirty="0" smtClean="0">
                <a:latin typeface="Arial" pitchFamily="34" charset="0"/>
                <a:cs typeface="Arial" pitchFamily="34" charset="0"/>
              </a:rPr>
              <a:t>) = |n</a:t>
            </a:r>
            <a:r>
              <a:rPr lang="en-US" sz="2800" i="1" baseline="-25000" dirty="0" smtClean="0">
                <a:latin typeface="Arial" pitchFamily="34" charset="0"/>
                <a:cs typeface="Arial" pitchFamily="34" charset="0"/>
              </a:rPr>
              <a:t>+</a:t>
            </a:r>
            <a:r>
              <a:rPr lang="en-US" sz="2800" i="1" dirty="0" smtClean="0">
                <a:latin typeface="Arial" pitchFamily="34" charset="0"/>
                <a:cs typeface="Arial" pitchFamily="34" charset="0"/>
              </a:rPr>
              <a:t>(a) ∩ n</a:t>
            </a:r>
            <a:r>
              <a:rPr lang="en-US" sz="2800" i="1" baseline="-25000" dirty="0" smtClean="0">
                <a:latin typeface="Arial" pitchFamily="34" charset="0"/>
                <a:cs typeface="Arial" pitchFamily="34" charset="0"/>
              </a:rPr>
              <a:t>+</a:t>
            </a:r>
            <a:r>
              <a:rPr lang="en-US" sz="2800" i="1" dirty="0" smtClean="0">
                <a:latin typeface="Arial" pitchFamily="34" charset="0"/>
                <a:cs typeface="Arial" pitchFamily="34" charset="0"/>
              </a:rPr>
              <a:t>(c)| / |n</a:t>
            </a:r>
            <a:r>
              <a:rPr lang="en-US" sz="2800" i="1" baseline="-25000" dirty="0" smtClean="0">
                <a:latin typeface="Arial" pitchFamily="34" charset="0"/>
                <a:cs typeface="Arial" pitchFamily="34" charset="0"/>
              </a:rPr>
              <a:t>+</a:t>
            </a:r>
            <a:r>
              <a:rPr lang="en-US" sz="2800" i="1" dirty="0" smtClean="0">
                <a:latin typeface="Arial" pitchFamily="34" charset="0"/>
                <a:cs typeface="Arial" pitchFamily="34" charset="0"/>
              </a:rPr>
              <a:t>(a) U n</a:t>
            </a:r>
            <a:r>
              <a:rPr lang="en-US" sz="2800" i="1" baseline="-25000" dirty="0" smtClean="0">
                <a:latin typeface="Arial" pitchFamily="34" charset="0"/>
                <a:cs typeface="Arial" pitchFamily="34" charset="0"/>
              </a:rPr>
              <a:t>+</a:t>
            </a:r>
            <a:r>
              <a:rPr lang="en-US" sz="2800" i="1" dirty="0" smtClean="0">
                <a:latin typeface="Arial" pitchFamily="34" charset="0"/>
                <a:cs typeface="Arial" pitchFamily="34" charset="0"/>
              </a:rPr>
              <a:t>(c) |</a:t>
            </a:r>
            <a:endParaRPr lang="en-US" sz="2800" i="1" dirty="0">
              <a:latin typeface="Arial" pitchFamily="34" charset="0"/>
              <a:cs typeface="Arial" pitchFamily="34" charset="0"/>
            </a:endParaRPr>
          </a:p>
        </p:txBody>
      </p:sp>
      <p:sp>
        <p:nvSpPr>
          <p:cNvPr id="200" name="TextBox 199"/>
          <p:cNvSpPr txBox="1"/>
          <p:nvPr/>
        </p:nvSpPr>
        <p:spPr>
          <a:xfrm>
            <a:off x="914400" y="26724114"/>
            <a:ext cx="7467600" cy="707886"/>
          </a:xfrm>
          <a:prstGeom prst="rect">
            <a:avLst/>
          </a:prstGeom>
          <a:noFill/>
        </p:spPr>
        <p:txBody>
          <a:bodyPr wrap="square" rtlCol="0">
            <a:spAutoFit/>
          </a:bodyPr>
          <a:lstStyle/>
          <a:p>
            <a:r>
              <a:rPr lang="en-US" sz="2000" dirty="0" smtClean="0">
                <a:latin typeface="Arial" pitchFamily="34" charset="0"/>
                <a:cs typeface="Arial" pitchFamily="34" charset="0"/>
              </a:rPr>
              <a:t>The similarity measure between two edges,  where n</a:t>
            </a:r>
            <a:r>
              <a:rPr lang="en-US" sz="2000" baseline="-25000" dirty="0" smtClean="0">
                <a:latin typeface="Arial" pitchFamily="34" charset="0"/>
                <a:cs typeface="Arial" pitchFamily="34" charset="0"/>
              </a:rPr>
              <a:t>+</a:t>
            </a:r>
            <a:r>
              <a:rPr lang="en-US" sz="2000" dirty="0" smtClean="0">
                <a:latin typeface="Arial" pitchFamily="34" charset="0"/>
                <a:cs typeface="Arial" pitchFamily="34" charset="0"/>
              </a:rPr>
              <a:t>(</a:t>
            </a:r>
            <a:r>
              <a:rPr lang="en-US" sz="2000" dirty="0" err="1" smtClean="0">
                <a:latin typeface="Arial" pitchFamily="34" charset="0"/>
                <a:cs typeface="Arial" pitchFamily="34" charset="0"/>
              </a:rPr>
              <a:t>i</a:t>
            </a:r>
            <a:r>
              <a:rPr lang="en-US" sz="2000" dirty="0" smtClean="0">
                <a:latin typeface="Arial" pitchFamily="34" charset="0"/>
                <a:cs typeface="Arial" pitchFamily="34" charset="0"/>
              </a:rPr>
              <a:t>) denotes the set of neighbors of I, inclusive of </a:t>
            </a:r>
            <a:r>
              <a:rPr lang="en-US" sz="2000" dirty="0" err="1" smtClean="0">
                <a:latin typeface="Arial" pitchFamily="34" charset="0"/>
                <a:cs typeface="Arial" pitchFamily="34" charset="0"/>
              </a:rPr>
              <a:t>i</a:t>
            </a:r>
            <a:r>
              <a:rPr lang="en-US" sz="2000" dirty="0" smtClean="0">
                <a:latin typeface="Arial" pitchFamily="34" charset="0"/>
                <a:cs typeface="Arial" pitchFamily="34" charset="0"/>
              </a:rPr>
              <a:t>.</a:t>
            </a:r>
            <a:endParaRPr lang="en-US" sz="2000" dirty="0">
              <a:latin typeface="Arial" pitchFamily="34" charset="0"/>
              <a:cs typeface="Arial" pitchFamily="34" charset="0"/>
            </a:endParaRPr>
          </a:p>
        </p:txBody>
      </p:sp>
      <p:graphicFrame>
        <p:nvGraphicFramePr>
          <p:cNvPr id="202" name="Table 201"/>
          <p:cNvGraphicFramePr>
            <a:graphicFrameLocks noGrp="1"/>
          </p:cNvGraphicFramePr>
          <p:nvPr/>
        </p:nvGraphicFramePr>
        <p:xfrm>
          <a:off x="533401" y="27986114"/>
          <a:ext cx="8305799" cy="3789286"/>
        </p:xfrm>
        <a:graphic>
          <a:graphicData uri="http://schemas.openxmlformats.org/drawingml/2006/table">
            <a:tbl>
              <a:tblPr firstRow="1" bandRow="1">
                <a:tableStyleId>{5C22544A-7EE6-4342-B048-85BDC9FD1C3A}</a:tableStyleId>
              </a:tblPr>
              <a:tblGrid>
                <a:gridCol w="2935133"/>
                <a:gridCol w="1436342"/>
                <a:gridCol w="1373891"/>
                <a:gridCol w="2560433"/>
              </a:tblGrid>
              <a:tr h="990249">
                <a:tc>
                  <a:txBody>
                    <a:bodyPr/>
                    <a:lstStyle/>
                    <a:p>
                      <a:r>
                        <a:rPr lang="en-US" sz="2400" dirty="0" smtClean="0">
                          <a:latin typeface="Arial" pitchFamily="34" charset="0"/>
                          <a:cs typeface="Arial" pitchFamily="34" charset="0"/>
                        </a:rPr>
                        <a:t>Source</a:t>
                      </a:r>
                    </a:p>
                    <a:p>
                      <a:r>
                        <a:rPr lang="en-US" sz="2400" dirty="0" smtClean="0">
                          <a:latin typeface="Arial" pitchFamily="34" charset="0"/>
                          <a:cs typeface="Arial" pitchFamily="34" charset="0"/>
                        </a:rPr>
                        <a:t>Database</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Nodes</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Links</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Nontrivial* Communities Found</a:t>
                      </a:r>
                      <a:endParaRPr lang="en-US" sz="2400" dirty="0">
                        <a:latin typeface="Arial" pitchFamily="34" charset="0"/>
                        <a:cs typeface="Arial" pitchFamily="34" charset="0"/>
                      </a:endParaRPr>
                    </a:p>
                  </a:txBody>
                  <a:tcPr/>
                </a:tc>
              </a:tr>
              <a:tr h="380865">
                <a:tc>
                  <a:txBody>
                    <a:bodyPr/>
                    <a:lstStyle/>
                    <a:p>
                      <a:r>
                        <a:rPr lang="en-US" sz="2400" dirty="0" err="1" smtClean="0">
                          <a:latin typeface="Arial" pitchFamily="34" charset="0"/>
                          <a:cs typeface="Arial" pitchFamily="34" charset="0"/>
                        </a:rPr>
                        <a:t>BioGRID</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39476</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744469</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&gt;10000</a:t>
                      </a:r>
                      <a:endParaRPr lang="en-US" sz="2400" dirty="0">
                        <a:latin typeface="Arial" pitchFamily="34" charset="0"/>
                        <a:cs typeface="Arial" pitchFamily="34" charset="0"/>
                      </a:endParaRPr>
                    </a:p>
                  </a:txBody>
                  <a:tcPr/>
                </a:tc>
              </a:tr>
              <a:tr h="685557">
                <a:tc>
                  <a:txBody>
                    <a:bodyPr/>
                    <a:lstStyle/>
                    <a:p>
                      <a:r>
                        <a:rPr lang="en-US" sz="2400" dirty="0" smtClean="0">
                          <a:latin typeface="Arial" pitchFamily="34" charset="0"/>
                          <a:cs typeface="Arial" pitchFamily="34" charset="0"/>
                        </a:rPr>
                        <a:t>Human Protein Reference DB</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9374</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38534</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3965</a:t>
                      </a:r>
                      <a:endParaRPr lang="en-US" sz="2400" dirty="0">
                        <a:latin typeface="Arial" pitchFamily="34" charset="0"/>
                        <a:cs typeface="Arial" pitchFamily="34" charset="0"/>
                      </a:endParaRPr>
                    </a:p>
                  </a:txBody>
                  <a:tcPr/>
                </a:tc>
              </a:tr>
              <a:tr h="863206">
                <a:tc>
                  <a:txBody>
                    <a:bodyPr/>
                    <a:lstStyle/>
                    <a:p>
                      <a:r>
                        <a:rPr lang="en-US" sz="2400" dirty="0" smtClean="0">
                          <a:latin typeface="Arial" pitchFamily="34" charset="0"/>
                          <a:cs typeface="Arial" pitchFamily="34" charset="0"/>
                        </a:rPr>
                        <a:t>Database of Interacting Proteins</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2673</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8615</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733</a:t>
                      </a:r>
                      <a:endParaRPr lang="en-US" sz="2400" dirty="0">
                        <a:latin typeface="Arial" pitchFamily="34" charset="0"/>
                        <a:cs typeface="Arial" pitchFamily="34" charset="0"/>
                      </a:endParaRPr>
                    </a:p>
                  </a:txBody>
                  <a:tcPr/>
                </a:tc>
              </a:tr>
              <a:tr h="432923">
                <a:tc>
                  <a:txBody>
                    <a:bodyPr/>
                    <a:lstStyle/>
                    <a:p>
                      <a:r>
                        <a:rPr lang="en-US" sz="2400" dirty="0" smtClean="0">
                          <a:latin typeface="Arial" pitchFamily="34" charset="0"/>
                          <a:cs typeface="Arial" pitchFamily="34" charset="0"/>
                        </a:rPr>
                        <a:t>Combined</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41821</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770655</a:t>
                      </a:r>
                      <a:endParaRPr lang="en-US" sz="2400" dirty="0">
                        <a:latin typeface="Arial" pitchFamily="34" charset="0"/>
                        <a:cs typeface="Arial" pitchFamily="34" charset="0"/>
                      </a:endParaRPr>
                    </a:p>
                  </a:txBody>
                  <a:tcPr/>
                </a:tc>
                <a:tc>
                  <a:txBody>
                    <a:bodyPr/>
                    <a:lstStyle/>
                    <a:p>
                      <a:r>
                        <a:rPr lang="en-US" sz="2400" dirty="0" smtClean="0">
                          <a:latin typeface="Arial" pitchFamily="34" charset="0"/>
                          <a:cs typeface="Arial" pitchFamily="34" charset="0"/>
                        </a:rPr>
                        <a:t>&gt;10000</a:t>
                      </a:r>
                      <a:endParaRPr lang="en-US" sz="2400" dirty="0">
                        <a:latin typeface="Arial" pitchFamily="34" charset="0"/>
                        <a:cs typeface="Arial" pitchFamily="34" charset="0"/>
                      </a:endParaRPr>
                    </a:p>
                  </a:txBody>
                  <a:tcPr/>
                </a:tc>
              </a:tr>
            </a:tbl>
          </a:graphicData>
        </a:graphic>
      </p:graphicFrame>
      <p:sp>
        <p:nvSpPr>
          <p:cNvPr id="203" name="TextBox 202"/>
          <p:cNvSpPr txBox="1"/>
          <p:nvPr/>
        </p:nvSpPr>
        <p:spPr>
          <a:xfrm>
            <a:off x="762000" y="31927800"/>
            <a:ext cx="6248400" cy="400110"/>
          </a:xfrm>
          <a:prstGeom prst="rect">
            <a:avLst/>
          </a:prstGeom>
          <a:noFill/>
        </p:spPr>
        <p:txBody>
          <a:bodyPr wrap="square" rtlCol="0">
            <a:spAutoFit/>
          </a:bodyPr>
          <a:lstStyle/>
          <a:p>
            <a:r>
              <a:rPr lang="en-US" sz="2000" dirty="0" smtClean="0">
                <a:latin typeface="Arial" pitchFamily="34" charset="0"/>
                <a:cs typeface="Arial" pitchFamily="34" charset="0"/>
              </a:rPr>
              <a:t>*The community must contain at least three nodes</a:t>
            </a:r>
            <a:endParaRPr lang="en-US" sz="2000" dirty="0">
              <a:latin typeface="Arial" pitchFamily="34" charset="0"/>
              <a:cs typeface="Arial" pitchFamily="34" charset="0"/>
            </a:endParaRPr>
          </a:p>
        </p:txBody>
      </p:sp>
      <p:pic>
        <p:nvPicPr>
          <p:cNvPr id="204" name="Picture 203" descr="prostate_fig.jpg"/>
          <p:cNvPicPr>
            <a:picLocks noChangeAspect="1"/>
          </p:cNvPicPr>
          <p:nvPr/>
        </p:nvPicPr>
        <p:blipFill>
          <a:blip r:embed="rId7" cstate="print"/>
          <a:srcRect r="6443" b="6186"/>
          <a:stretch>
            <a:fillRect/>
          </a:stretch>
        </p:blipFill>
        <p:spPr>
          <a:xfrm>
            <a:off x="33375600" y="17343608"/>
            <a:ext cx="9906000" cy="7449967"/>
          </a:xfrm>
          <a:prstGeom prst="rect">
            <a:avLst/>
          </a:prstGeom>
        </p:spPr>
      </p:pic>
      <p:pic>
        <p:nvPicPr>
          <p:cNvPr id="205" name="Picture 204" descr="accuracy.jpg"/>
          <p:cNvPicPr>
            <a:picLocks noChangeAspect="1"/>
          </p:cNvPicPr>
          <p:nvPr/>
        </p:nvPicPr>
        <p:blipFill>
          <a:blip r:embed="rId8" cstate="print"/>
          <a:stretch>
            <a:fillRect/>
          </a:stretch>
        </p:blipFill>
        <p:spPr>
          <a:xfrm>
            <a:off x="29454763" y="20391609"/>
            <a:ext cx="3920837" cy="3810000"/>
          </a:xfrm>
          <a:prstGeom prst="rect">
            <a:avLst/>
          </a:prstGeom>
        </p:spPr>
      </p:pic>
      <p:cxnSp>
        <p:nvCxnSpPr>
          <p:cNvPr id="213" name="Elbow Connector 212"/>
          <p:cNvCxnSpPr/>
          <p:nvPr/>
        </p:nvCxnSpPr>
        <p:spPr>
          <a:xfrm rot="16200000" flipH="1">
            <a:off x="8915400" y="15565349"/>
            <a:ext cx="990600" cy="990600"/>
          </a:xfrm>
          <a:prstGeom prst="bentConnector3">
            <a:avLst>
              <a:gd name="adj1" fmla="val 3846"/>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3" name="Elbow Connector 222"/>
          <p:cNvCxnSpPr/>
          <p:nvPr/>
        </p:nvCxnSpPr>
        <p:spPr>
          <a:xfrm rot="10800000" flipV="1">
            <a:off x="11506200" y="16555949"/>
            <a:ext cx="1371600" cy="1143000"/>
          </a:xfrm>
          <a:prstGeom prst="bentConnector3">
            <a:avLst>
              <a:gd name="adj1" fmla="val 0"/>
            </a:avLst>
          </a:prstGeom>
          <a:ln>
            <a:prstDash val="dash"/>
            <a:tailEnd type="arrow"/>
          </a:ln>
        </p:spPr>
        <p:style>
          <a:lnRef idx="1">
            <a:schemeClr val="accent1"/>
          </a:lnRef>
          <a:fillRef idx="0">
            <a:schemeClr val="accent1"/>
          </a:fillRef>
          <a:effectRef idx="0">
            <a:schemeClr val="accent1"/>
          </a:effectRef>
          <a:fontRef idx="minor">
            <a:schemeClr val="tx1"/>
          </a:fontRef>
        </p:style>
      </p:cxnSp>
      <p:pic>
        <p:nvPicPr>
          <p:cNvPr id="229" name="Picture 228" descr="gprgraph.png"/>
          <p:cNvPicPr>
            <a:picLocks noChangeAspect="1"/>
          </p:cNvPicPr>
          <p:nvPr/>
        </p:nvPicPr>
        <p:blipFill>
          <a:blip r:embed="rId9" cstate="print"/>
          <a:stretch>
            <a:fillRect/>
          </a:stretch>
        </p:blipFill>
        <p:spPr>
          <a:xfrm>
            <a:off x="9296400" y="25984200"/>
            <a:ext cx="4180596" cy="2133600"/>
          </a:xfrm>
          <a:prstGeom prst="rect">
            <a:avLst/>
          </a:prstGeom>
        </p:spPr>
      </p:pic>
      <p:pic>
        <p:nvPicPr>
          <p:cNvPr id="230" name="Picture 229" descr="mmgraph.png"/>
          <p:cNvPicPr>
            <a:picLocks noChangeAspect="1"/>
          </p:cNvPicPr>
          <p:nvPr/>
        </p:nvPicPr>
        <p:blipFill>
          <a:blip r:embed="rId10" cstate="print"/>
          <a:stretch>
            <a:fillRect/>
          </a:stretch>
        </p:blipFill>
        <p:spPr>
          <a:xfrm>
            <a:off x="9753600" y="28422600"/>
            <a:ext cx="2640976" cy="1895475"/>
          </a:xfrm>
          <a:prstGeom prst="rect">
            <a:avLst/>
          </a:prstGeom>
        </p:spPr>
      </p:pic>
      <p:sp>
        <p:nvSpPr>
          <p:cNvPr id="231" name="TextBox 230"/>
          <p:cNvSpPr txBox="1"/>
          <p:nvPr/>
        </p:nvSpPr>
        <p:spPr>
          <a:xfrm>
            <a:off x="9296400" y="30556200"/>
            <a:ext cx="3886200" cy="1938992"/>
          </a:xfrm>
          <a:prstGeom prst="rect">
            <a:avLst/>
          </a:prstGeom>
          <a:noFill/>
        </p:spPr>
        <p:txBody>
          <a:bodyPr wrap="square" rtlCol="0">
            <a:spAutoFit/>
          </a:bodyPr>
          <a:lstStyle/>
          <a:p>
            <a:r>
              <a:rPr lang="en-US" sz="2000" dirty="0" smtClean="0">
                <a:latin typeface="Arial" pitchFamily="34" charset="0"/>
                <a:cs typeface="Arial" pitchFamily="34" charset="0"/>
              </a:rPr>
              <a:t>Links are interactions between gene products. Both generated networks share elements of the larger cytokine receptor network. The mutual molecules have disparate roles in either network.</a:t>
            </a:r>
            <a:endParaRPr lang="en-US" sz="2000" dirty="0">
              <a:latin typeface="Arial" pitchFamily="34" charset="0"/>
              <a:cs typeface="Arial" pitchFamily="34" charset="0"/>
            </a:endParaRPr>
          </a:p>
        </p:txBody>
      </p:sp>
      <p:sp>
        <p:nvSpPr>
          <p:cNvPr id="235" name="Rectangle 234"/>
          <p:cNvSpPr/>
          <p:nvPr/>
        </p:nvSpPr>
        <p:spPr>
          <a:xfrm>
            <a:off x="14058900" y="24688800"/>
            <a:ext cx="14740128" cy="91440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866376" fontAlgn="auto">
              <a:spcBef>
                <a:spcPts val="0"/>
              </a:spcBef>
              <a:spcAft>
                <a:spcPts val="0"/>
              </a:spcAft>
              <a:defRPr/>
            </a:pPr>
            <a:endParaRPr lang="en-US" dirty="0">
              <a:latin typeface="Arial" pitchFamily="34" charset="0"/>
              <a:cs typeface="Arial" pitchFamily="34" charset="0"/>
            </a:endParaRPr>
          </a:p>
        </p:txBody>
      </p:sp>
      <p:sp>
        <p:nvSpPr>
          <p:cNvPr id="236" name="Rounded Rectangle 235"/>
          <p:cNvSpPr/>
          <p:nvPr/>
        </p:nvSpPr>
        <p:spPr>
          <a:xfrm>
            <a:off x="14058900" y="25831800"/>
            <a:ext cx="14676120" cy="6829425"/>
          </a:xfrm>
          <a:prstGeom prst="roundRect">
            <a:avLst>
              <a:gd name="adj" fmla="val 5185"/>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lIns="80549" tIns="40275" rIns="80549" bIns="40275" anchor="ctr"/>
          <a:lstStyle/>
          <a:p>
            <a:pPr algn="ctr" defTabSz="3866376" fontAlgn="auto">
              <a:spcBef>
                <a:spcPts val="0"/>
              </a:spcBef>
              <a:spcAft>
                <a:spcPts val="0"/>
              </a:spcAft>
              <a:defRPr/>
            </a:pPr>
            <a:endParaRPr lang="en-US">
              <a:latin typeface="Arial" pitchFamily="34" charset="0"/>
              <a:cs typeface="Arial" pitchFamily="34" charset="0"/>
            </a:endParaRPr>
          </a:p>
        </p:txBody>
      </p:sp>
      <p:sp>
        <p:nvSpPr>
          <p:cNvPr id="237" name="TextBox 236"/>
          <p:cNvSpPr txBox="1"/>
          <p:nvPr/>
        </p:nvSpPr>
        <p:spPr>
          <a:xfrm>
            <a:off x="14287500" y="24765000"/>
            <a:ext cx="10896600" cy="696890"/>
          </a:xfrm>
          <a:prstGeom prst="rect">
            <a:avLst/>
          </a:prstGeom>
          <a:noFill/>
        </p:spPr>
        <p:txBody>
          <a:bodyPr wrap="square" lIns="80549" tIns="40275" rIns="80549" bIns="40275">
            <a:spAutoFit/>
          </a:bodyPr>
          <a:lstStyle/>
          <a:p>
            <a:pPr defTabSz="3866376" fontAlgn="auto">
              <a:spcBef>
                <a:spcPts val="0"/>
              </a:spcBef>
              <a:spcAft>
                <a:spcPts val="0"/>
              </a:spcAft>
              <a:defRPr/>
            </a:pPr>
            <a:r>
              <a:rPr lang="en-US" sz="4000" b="1" dirty="0" smtClean="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cs typeface="Arial" pitchFamily="34" charset="0"/>
              </a:rPr>
              <a:t>Evaluation of candidate networks</a:t>
            </a:r>
            <a:endParaRPr lang="en-US" sz="4000" b="1" dirty="0">
              <a:ln w="5000" cmpd="sng">
                <a:noFill/>
                <a:prstDash val="solid"/>
              </a:ln>
              <a:gradFill flip="none" rotWithShape="1">
                <a:gsLst>
                  <a:gs pos="0">
                    <a:srgbClr val="FFC819">
                      <a:tint val="66000"/>
                      <a:satMod val="160000"/>
                    </a:srgbClr>
                  </a:gs>
                  <a:gs pos="50000">
                    <a:srgbClr val="FFC819">
                      <a:tint val="44500"/>
                      <a:satMod val="160000"/>
                    </a:srgbClr>
                  </a:gs>
                  <a:gs pos="100000">
                    <a:srgbClr val="FFC819">
                      <a:tint val="23500"/>
                      <a:satMod val="160000"/>
                    </a:srgbClr>
                  </a:gs>
                </a:gsLst>
                <a:lin ang="13500000" scaled="1"/>
                <a:tileRect/>
              </a:gradFill>
              <a:effectLst>
                <a:outerShdw blurRad="50800" dist="38100" dir="5400000" algn="t" rotWithShape="0">
                  <a:prstClr val="black">
                    <a:alpha val="50000"/>
                  </a:prstClr>
                </a:outerShdw>
              </a:effectLst>
              <a:latin typeface="Arial" pitchFamily="34" charset="0"/>
              <a:cs typeface="Arial" pitchFamily="34" charset="0"/>
            </a:endParaRPr>
          </a:p>
        </p:txBody>
      </p:sp>
      <p:sp>
        <p:nvSpPr>
          <p:cNvPr id="239" name="TextBox 238"/>
          <p:cNvSpPr txBox="1"/>
          <p:nvPr/>
        </p:nvSpPr>
        <p:spPr>
          <a:xfrm>
            <a:off x="29489400" y="26811744"/>
            <a:ext cx="13487400" cy="2677656"/>
          </a:xfrm>
          <a:prstGeom prst="rect">
            <a:avLst/>
          </a:prstGeom>
          <a:noFill/>
        </p:spPr>
        <p:txBody>
          <a:bodyPr wrap="square" rtlCol="0">
            <a:spAutoFit/>
          </a:bodyPr>
          <a:lstStyle/>
          <a:p>
            <a:pPr algn="just"/>
            <a:r>
              <a:rPr lang="en-US" sz="2800" dirty="0" smtClean="0">
                <a:latin typeface="Arial" pitchFamily="34" charset="0"/>
                <a:cs typeface="Arial" pitchFamily="34" charset="0"/>
              </a:rPr>
              <a:t>Disease-perturbed </a:t>
            </a:r>
            <a:r>
              <a:rPr lang="en-US" sz="2800" dirty="0" err="1" smtClean="0">
                <a:latin typeface="Arial" pitchFamily="34" charset="0"/>
                <a:cs typeface="Arial" pitchFamily="34" charset="0"/>
              </a:rPr>
              <a:t>biomolecular</a:t>
            </a:r>
            <a:r>
              <a:rPr lang="en-US" sz="2800" dirty="0" smtClean="0">
                <a:latin typeface="Arial" pitchFamily="34" charset="0"/>
                <a:cs typeface="Arial" pitchFamily="34" charset="0"/>
              </a:rPr>
              <a:t> networks present a powerful and unique diagnosis opportunity. DIRAC, in conjunction with novel clustering techniques, can realize the benefits afforded by this, even without predefined biological pathways or networks to be scrutinized.</a:t>
            </a:r>
          </a:p>
          <a:p>
            <a:pPr algn="just"/>
            <a:endParaRPr lang="en-US" sz="2800" dirty="0" smtClean="0">
              <a:latin typeface="Arial" pitchFamily="34" charset="0"/>
              <a:cs typeface="Arial" pitchFamily="34" charset="0"/>
            </a:endParaRPr>
          </a:p>
          <a:p>
            <a:pPr algn="just"/>
            <a:r>
              <a:rPr lang="en-US" sz="2800" dirty="0" smtClean="0">
                <a:latin typeface="Arial" pitchFamily="34" charset="0"/>
                <a:cs typeface="Arial" pitchFamily="34" charset="0"/>
              </a:rPr>
              <a:t>Further work is required to examine the breadth and depth of applicability.</a:t>
            </a:r>
          </a:p>
        </p:txBody>
      </p:sp>
      <p:sp>
        <p:nvSpPr>
          <p:cNvPr id="241" name="TextBox 240"/>
          <p:cNvSpPr txBox="1"/>
          <p:nvPr/>
        </p:nvSpPr>
        <p:spPr>
          <a:xfrm>
            <a:off x="14173200" y="26136600"/>
            <a:ext cx="14478000" cy="523220"/>
          </a:xfrm>
          <a:prstGeom prst="rect">
            <a:avLst/>
          </a:prstGeom>
          <a:noFill/>
        </p:spPr>
        <p:txBody>
          <a:bodyPr wrap="square" rtlCol="0">
            <a:spAutoFit/>
          </a:bodyPr>
          <a:lstStyle/>
          <a:p>
            <a:pPr algn="ctr"/>
            <a:r>
              <a:rPr lang="en-US" sz="2800" dirty="0" smtClean="0">
                <a:latin typeface="Arial" pitchFamily="34" charset="0"/>
                <a:cs typeface="Arial" pitchFamily="34" charset="0"/>
              </a:rPr>
              <a:t>How do the generated networks compare to predefined pathways via </a:t>
            </a:r>
            <a:r>
              <a:rPr lang="en-US" sz="2800" i="1" dirty="0" err="1" smtClean="0">
                <a:latin typeface="Arial" pitchFamily="34" charset="0"/>
                <a:cs typeface="Arial" pitchFamily="34" charset="0"/>
              </a:rPr>
              <a:t>Biocarta</a:t>
            </a:r>
            <a:r>
              <a:rPr lang="en-US" sz="2800" dirty="0" smtClean="0">
                <a:latin typeface="Arial" pitchFamily="34" charset="0"/>
                <a:cs typeface="Arial" pitchFamily="34" charset="0"/>
              </a:rPr>
              <a:t>?</a:t>
            </a:r>
            <a:endParaRPr lang="en-US" sz="2800" dirty="0">
              <a:latin typeface="Arial" pitchFamily="34" charset="0"/>
              <a:cs typeface="Arial" pitchFamily="34" charset="0"/>
            </a:endParaRPr>
          </a:p>
        </p:txBody>
      </p:sp>
      <p:sp>
        <p:nvSpPr>
          <p:cNvPr id="243" name="Rectangle 242"/>
          <p:cNvSpPr/>
          <p:nvPr/>
        </p:nvSpPr>
        <p:spPr>
          <a:xfrm>
            <a:off x="14935200" y="26670000"/>
            <a:ext cx="12725400" cy="954107"/>
          </a:xfrm>
          <a:prstGeom prst="rect">
            <a:avLst/>
          </a:prstGeom>
        </p:spPr>
        <p:txBody>
          <a:bodyPr wrap="square">
            <a:spAutoFit/>
          </a:bodyPr>
          <a:lstStyle/>
          <a:p>
            <a:pPr lvl="0" algn="ctr"/>
            <a:r>
              <a:rPr lang="en-US" sz="2800" b="1" dirty="0" smtClean="0">
                <a:solidFill>
                  <a:srgbClr val="C00000"/>
                </a:solidFill>
                <a:latin typeface="Arial" pitchFamily="34" charset="0"/>
                <a:cs typeface="Arial" pitchFamily="34" charset="0"/>
              </a:rPr>
              <a:t>Top 5 most variably expressed pathways in normal vs. metastatic prostate cancer and coinciding link community</a:t>
            </a:r>
          </a:p>
        </p:txBody>
      </p:sp>
      <p:graphicFrame>
        <p:nvGraphicFramePr>
          <p:cNvPr id="244" name="Table 243"/>
          <p:cNvGraphicFramePr>
            <a:graphicFrameLocks noGrp="1"/>
          </p:cNvGraphicFramePr>
          <p:nvPr/>
        </p:nvGraphicFramePr>
        <p:xfrm>
          <a:off x="14630400" y="27736800"/>
          <a:ext cx="13613320" cy="4511040"/>
        </p:xfrm>
        <a:graphic>
          <a:graphicData uri="http://schemas.openxmlformats.org/drawingml/2006/table">
            <a:tbl>
              <a:tblPr firstRow="1" bandRow="1">
                <a:tableStyleId>{5C22544A-7EE6-4342-B048-85BDC9FD1C3A}</a:tableStyleId>
              </a:tblPr>
              <a:tblGrid>
                <a:gridCol w="2971800"/>
                <a:gridCol w="1295400"/>
                <a:gridCol w="1447800"/>
                <a:gridCol w="1573721"/>
                <a:gridCol w="1828800"/>
                <a:gridCol w="2514600"/>
                <a:gridCol w="1981199"/>
              </a:tblGrid>
              <a:tr h="477499">
                <a:tc>
                  <a:txBody>
                    <a:bodyPr/>
                    <a:lstStyle/>
                    <a:p>
                      <a:r>
                        <a:rPr lang="en-US" sz="2000" dirty="0" smtClean="0">
                          <a:latin typeface="Arial" pitchFamily="34" charset="0"/>
                          <a:cs typeface="Arial" pitchFamily="34" charset="0"/>
                        </a:rPr>
                        <a:t>Pathway</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a:t>
                      </a:r>
                      <a:r>
                        <a:rPr lang="en-US" sz="2000" baseline="0" dirty="0" smtClean="0">
                          <a:latin typeface="Arial" pitchFamily="34" charset="0"/>
                          <a:cs typeface="Arial" pitchFamily="34" charset="0"/>
                        </a:rPr>
                        <a:t> Genes</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 Gene pairs</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Template ∆</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P-value</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Closest Link Comm.</a:t>
                      </a:r>
                      <a:endParaRPr lang="en-US" sz="2000" baseline="0" dirty="0" smtClean="0">
                        <a:latin typeface="Arial" pitchFamily="34" charset="0"/>
                        <a:cs typeface="Arial" pitchFamily="34" charset="0"/>
                      </a:endParaRPr>
                    </a:p>
                    <a:p>
                      <a:r>
                        <a:rPr lang="en-US" sz="2000" dirty="0" smtClean="0">
                          <a:latin typeface="Arial" pitchFamily="34" charset="0"/>
                          <a:cs typeface="Arial" pitchFamily="34" charset="0"/>
                        </a:rPr>
                        <a:t>#</a:t>
                      </a:r>
                      <a:r>
                        <a:rPr lang="en-US" sz="2000" baseline="0" dirty="0" smtClean="0">
                          <a:latin typeface="Arial" pitchFamily="34" charset="0"/>
                          <a:cs typeface="Arial" pitchFamily="34" charset="0"/>
                        </a:rPr>
                        <a:t> Genes</a:t>
                      </a:r>
                      <a:endParaRPr lang="en-US" sz="2000" dirty="0">
                        <a:latin typeface="Arial" pitchFamily="34" charset="0"/>
                        <a:cs typeface="Arial" pitchFamily="34" charset="0"/>
                      </a:endParaRPr>
                    </a:p>
                  </a:txBody>
                  <a:tcPr/>
                </a:tc>
                <a:tc>
                  <a:txBody>
                    <a:bodyPr/>
                    <a:lstStyle/>
                    <a:p>
                      <a:r>
                        <a:rPr lang="en-US" sz="2000" dirty="0" err="1" smtClean="0">
                          <a:latin typeface="Arial" pitchFamily="34" charset="0"/>
                          <a:cs typeface="Arial" pitchFamily="34" charset="0"/>
                        </a:rPr>
                        <a:t>Jaccard</a:t>
                      </a:r>
                      <a:r>
                        <a:rPr lang="en-US" sz="2000" dirty="0" smtClean="0">
                          <a:latin typeface="Arial" pitchFamily="34" charset="0"/>
                          <a:cs typeface="Arial" pitchFamily="34" charset="0"/>
                        </a:rPr>
                        <a:t> Coefficient</a:t>
                      </a:r>
                      <a:endParaRPr lang="en-US" sz="2000" dirty="0">
                        <a:latin typeface="Arial" pitchFamily="34" charset="0"/>
                        <a:cs typeface="Arial" pitchFamily="34" charset="0"/>
                      </a:endParaRPr>
                    </a:p>
                  </a:txBody>
                  <a:tcPr/>
                </a:tc>
              </a:tr>
              <a:tr h="610621">
                <a:tc>
                  <a:txBody>
                    <a:bodyPr/>
                    <a:lstStyle/>
                    <a:p>
                      <a:r>
                        <a:rPr lang="en-US" sz="2000" dirty="0" err="1" smtClean="0">
                          <a:latin typeface="Arial" pitchFamily="34" charset="0"/>
                          <a:cs typeface="Arial" pitchFamily="34" charset="0"/>
                        </a:rPr>
                        <a:t>Fibrinolysis</a:t>
                      </a:r>
                      <a:endParaRPr lang="en-US" sz="2000" dirty="0" smtClean="0">
                        <a:latin typeface="Arial" pitchFamily="34" charset="0"/>
                        <a:cs typeface="Arial" pitchFamily="34" charset="0"/>
                      </a:endParaRPr>
                    </a:p>
                    <a:p>
                      <a:pPr marL="0" marR="0" indent="0" algn="l" defTabSz="4388910" rtl="0" eaLnBrk="1" fontAlgn="auto" latinLnBrk="0" hangingPunct="1">
                        <a:lnSpc>
                          <a:spcPct val="100000"/>
                        </a:lnSpc>
                        <a:spcBef>
                          <a:spcPts val="0"/>
                        </a:spcBef>
                        <a:spcAft>
                          <a:spcPts val="0"/>
                        </a:spcAft>
                        <a:buClrTx/>
                        <a:buSzTx/>
                        <a:buFontTx/>
                        <a:buNone/>
                        <a:tabLst/>
                        <a:defRPr/>
                      </a:pPr>
                      <a:r>
                        <a:rPr lang="en-US" sz="2000" dirty="0" smtClean="0">
                          <a:latin typeface="Arial" pitchFamily="34" charset="0"/>
                          <a:cs typeface="Arial" pitchFamily="34" charset="0"/>
                        </a:rPr>
                        <a:t>(Clotting/Coagulation)</a:t>
                      </a:r>
                    </a:p>
                  </a:txBody>
                  <a:tcPr/>
                </a:tc>
                <a:tc>
                  <a:txBody>
                    <a:bodyPr/>
                    <a:lstStyle/>
                    <a:p>
                      <a:r>
                        <a:rPr lang="en-US" sz="2000" dirty="0" smtClean="0">
                          <a:latin typeface="Arial" pitchFamily="34" charset="0"/>
                          <a:cs typeface="Arial" pitchFamily="34" charset="0"/>
                        </a:rPr>
                        <a:t>12</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66</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0.1557</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0</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4</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0.3333</a:t>
                      </a:r>
                      <a:endParaRPr lang="en-US" sz="2000" dirty="0">
                        <a:latin typeface="Arial" pitchFamily="34" charset="0"/>
                        <a:cs typeface="Arial" pitchFamily="34" charset="0"/>
                      </a:endParaRPr>
                    </a:p>
                  </a:txBody>
                  <a:tcPr/>
                </a:tc>
              </a:tr>
              <a:tr h="610621">
                <a:tc>
                  <a:txBody>
                    <a:bodyPr/>
                    <a:lstStyle/>
                    <a:p>
                      <a:r>
                        <a:rPr lang="en-US" sz="2000" dirty="0" smtClean="0">
                          <a:latin typeface="Arial" pitchFamily="34" charset="0"/>
                          <a:cs typeface="Arial" pitchFamily="34" charset="0"/>
                        </a:rPr>
                        <a:t>Extrinsic </a:t>
                      </a:r>
                      <a:r>
                        <a:rPr lang="en-US" sz="2000" dirty="0" err="1" smtClean="0">
                          <a:latin typeface="Arial" pitchFamily="34" charset="0"/>
                          <a:cs typeface="Arial" pitchFamily="34" charset="0"/>
                        </a:rPr>
                        <a:t>Prothrombin</a:t>
                      </a:r>
                      <a:endParaRPr lang="en-US" sz="2000" dirty="0" smtClean="0">
                        <a:latin typeface="Arial" pitchFamily="34" charset="0"/>
                        <a:cs typeface="Arial" pitchFamily="34" charset="0"/>
                      </a:endParaRPr>
                    </a:p>
                    <a:p>
                      <a:pPr marL="0" marR="0" indent="0" algn="l" defTabSz="4388910" rtl="0" eaLnBrk="1" fontAlgn="auto" latinLnBrk="0" hangingPunct="1">
                        <a:lnSpc>
                          <a:spcPct val="100000"/>
                        </a:lnSpc>
                        <a:spcBef>
                          <a:spcPts val="0"/>
                        </a:spcBef>
                        <a:spcAft>
                          <a:spcPts val="0"/>
                        </a:spcAft>
                        <a:buClrTx/>
                        <a:buSzTx/>
                        <a:buFontTx/>
                        <a:buNone/>
                        <a:tabLst/>
                        <a:defRPr/>
                      </a:pPr>
                      <a:r>
                        <a:rPr lang="en-US" sz="2000" dirty="0" smtClean="0">
                          <a:latin typeface="Arial" pitchFamily="34" charset="0"/>
                          <a:cs typeface="Arial" pitchFamily="34" charset="0"/>
                        </a:rPr>
                        <a:t>(Clotting/Coagulation)</a:t>
                      </a:r>
                    </a:p>
                  </a:txBody>
                  <a:tcPr/>
                </a:tc>
                <a:tc>
                  <a:txBody>
                    <a:bodyPr/>
                    <a:lstStyle/>
                    <a:p>
                      <a:r>
                        <a:rPr lang="en-US" sz="2000" dirty="0" smtClean="0">
                          <a:latin typeface="Arial" pitchFamily="34" charset="0"/>
                          <a:cs typeface="Arial" pitchFamily="34" charset="0"/>
                        </a:rPr>
                        <a:t>12</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66</a:t>
                      </a:r>
                      <a:endParaRPr lang="en-US" sz="2000" dirty="0">
                        <a:latin typeface="Arial" pitchFamily="34" charset="0"/>
                        <a:cs typeface="Arial" pitchFamily="34" charset="0"/>
                      </a:endParaRPr>
                    </a:p>
                  </a:txBody>
                  <a:tcPr/>
                </a:tc>
                <a:tc>
                  <a:txBody>
                    <a:bodyPr/>
                    <a:lstStyle/>
                    <a:p>
                      <a:pPr marL="0" marR="0" indent="0" algn="l" defTabSz="4388910" rtl="0" eaLnBrk="1" fontAlgn="auto" latinLnBrk="0" hangingPunct="1">
                        <a:lnSpc>
                          <a:spcPct val="100000"/>
                        </a:lnSpc>
                        <a:spcBef>
                          <a:spcPts val="0"/>
                        </a:spcBef>
                        <a:spcAft>
                          <a:spcPts val="0"/>
                        </a:spcAft>
                        <a:buClrTx/>
                        <a:buSzTx/>
                        <a:buFontTx/>
                        <a:buNone/>
                        <a:tabLst/>
                        <a:defRPr/>
                      </a:pPr>
                      <a:r>
                        <a:rPr lang="en-US" sz="2000" dirty="0" smtClean="0">
                          <a:latin typeface="Arial" pitchFamily="34" charset="0"/>
                          <a:cs typeface="Arial" pitchFamily="34" charset="0"/>
                        </a:rPr>
                        <a:t>0.1546</a:t>
                      </a:r>
                    </a:p>
                  </a:txBody>
                  <a:tcPr/>
                </a:tc>
                <a:tc>
                  <a:txBody>
                    <a:bodyPr/>
                    <a:lstStyle/>
                    <a:p>
                      <a:r>
                        <a:rPr lang="en-US" sz="2000" dirty="0" smtClean="0">
                          <a:latin typeface="Arial" pitchFamily="34" charset="0"/>
                          <a:cs typeface="Arial" pitchFamily="34" charset="0"/>
                        </a:rPr>
                        <a:t>0</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19</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0.2308</a:t>
                      </a:r>
                      <a:endParaRPr lang="en-US" sz="2000" dirty="0">
                        <a:latin typeface="Arial" pitchFamily="34" charset="0"/>
                        <a:cs typeface="Arial" pitchFamily="34" charset="0"/>
                      </a:endParaRPr>
                    </a:p>
                  </a:txBody>
                  <a:tcPr/>
                </a:tc>
              </a:tr>
              <a:tr h="610621">
                <a:tc>
                  <a:txBody>
                    <a:bodyPr/>
                    <a:lstStyle/>
                    <a:p>
                      <a:r>
                        <a:rPr lang="en-US" sz="2000" dirty="0" smtClean="0">
                          <a:latin typeface="Arial" pitchFamily="34" charset="0"/>
                          <a:cs typeface="Arial" pitchFamily="34" charset="0"/>
                        </a:rPr>
                        <a:t>Intrinsic </a:t>
                      </a:r>
                      <a:r>
                        <a:rPr lang="en-US" sz="2000" dirty="0" err="1" smtClean="0">
                          <a:latin typeface="Arial" pitchFamily="34" charset="0"/>
                          <a:cs typeface="Arial" pitchFamily="34" charset="0"/>
                        </a:rPr>
                        <a:t>Prothrombin</a:t>
                      </a:r>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(Clotting/Coagulation)</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22</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231</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0.1351</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2.42e-05</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8</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0.2400</a:t>
                      </a:r>
                      <a:endParaRPr lang="en-US" sz="2000" dirty="0">
                        <a:latin typeface="Arial" pitchFamily="34" charset="0"/>
                        <a:cs typeface="Arial" pitchFamily="34" charset="0"/>
                      </a:endParaRPr>
                    </a:p>
                  </a:txBody>
                  <a:tcPr/>
                </a:tc>
              </a:tr>
              <a:tr h="610621">
                <a:tc>
                  <a:txBody>
                    <a:bodyPr/>
                    <a:lstStyle/>
                    <a:p>
                      <a:r>
                        <a:rPr lang="en-US" sz="2000" dirty="0" smtClean="0">
                          <a:latin typeface="Arial" pitchFamily="34" charset="0"/>
                          <a:cs typeface="Arial" pitchFamily="34" charset="0"/>
                        </a:rPr>
                        <a:t>Classic Complement</a:t>
                      </a:r>
                    </a:p>
                    <a:p>
                      <a:r>
                        <a:rPr lang="en-US" sz="2000" dirty="0" smtClean="0">
                          <a:latin typeface="Arial" pitchFamily="34" charset="0"/>
                          <a:cs typeface="Arial" pitchFamily="34" charset="0"/>
                        </a:rPr>
                        <a:t>(Foreign Cell Defense)</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10</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45</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0.1003</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3.55e-04</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2</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0.1429</a:t>
                      </a:r>
                      <a:endParaRPr lang="en-US" sz="2000" dirty="0">
                        <a:latin typeface="Arial" pitchFamily="34" charset="0"/>
                        <a:cs typeface="Arial" pitchFamily="34" charset="0"/>
                      </a:endParaRPr>
                    </a:p>
                  </a:txBody>
                  <a:tcPr/>
                </a:tc>
              </a:tr>
              <a:tr h="610621">
                <a:tc>
                  <a:txBody>
                    <a:bodyPr/>
                    <a:lstStyle/>
                    <a:p>
                      <a:r>
                        <a:rPr lang="en-US" sz="2000" dirty="0" err="1" smtClean="0">
                          <a:latin typeface="Arial" pitchFamily="34" charset="0"/>
                          <a:cs typeface="Arial" pitchFamily="34" charset="0"/>
                        </a:rPr>
                        <a:t>Terc</a:t>
                      </a:r>
                      <a:r>
                        <a:rPr lang="en-US" sz="2000" dirty="0" smtClean="0">
                          <a:latin typeface="Arial" pitchFamily="34" charset="0"/>
                          <a:cs typeface="Arial" pitchFamily="34" charset="0"/>
                        </a:rPr>
                        <a:t> (Telomerase Regulation)</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6</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15</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0.0907</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6.65e-04</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3</a:t>
                      </a:r>
                      <a:endParaRPr lang="en-US" sz="2000" dirty="0">
                        <a:latin typeface="Arial" pitchFamily="34" charset="0"/>
                        <a:cs typeface="Arial" pitchFamily="34" charset="0"/>
                      </a:endParaRPr>
                    </a:p>
                  </a:txBody>
                  <a:tcPr/>
                </a:tc>
                <a:tc>
                  <a:txBody>
                    <a:bodyPr/>
                    <a:lstStyle/>
                    <a:p>
                      <a:r>
                        <a:rPr lang="en-US" sz="2000" dirty="0" smtClean="0">
                          <a:latin typeface="Arial" pitchFamily="34" charset="0"/>
                          <a:cs typeface="Arial" pitchFamily="34" charset="0"/>
                        </a:rPr>
                        <a:t>0.5000</a:t>
                      </a:r>
                      <a:endParaRPr lang="en-US" sz="2000" dirty="0">
                        <a:latin typeface="Arial" pitchFamily="34" charset="0"/>
                        <a:cs typeface="Arial" pitchFamily="34" charset="0"/>
                      </a:endParaRPr>
                    </a:p>
                  </a:txBody>
                  <a:tcPr/>
                </a:tc>
              </a:tr>
            </a:tbl>
          </a:graphicData>
        </a:graphic>
      </p:graphicFrame>
      <p:sp>
        <p:nvSpPr>
          <p:cNvPr id="102" name="TextBox 101"/>
          <p:cNvSpPr txBox="1"/>
          <p:nvPr/>
        </p:nvSpPr>
        <p:spPr>
          <a:xfrm>
            <a:off x="685800" y="12562344"/>
            <a:ext cx="12649200" cy="2677656"/>
          </a:xfrm>
          <a:prstGeom prst="rect">
            <a:avLst/>
          </a:prstGeom>
          <a:noFill/>
        </p:spPr>
        <p:txBody>
          <a:bodyPr wrap="square" rtlCol="0">
            <a:spAutoFit/>
          </a:bodyPr>
          <a:lstStyle/>
          <a:p>
            <a:pPr algn="just"/>
            <a:r>
              <a:rPr lang="en-US" sz="2800" b="1" smtClean="0">
                <a:solidFill>
                  <a:srgbClr val="C00000"/>
                </a:solidFill>
                <a:latin typeface="Arial" pitchFamily="34" charset="0"/>
                <a:cs typeface="Arial" pitchFamily="34" charset="0"/>
              </a:rPr>
              <a:t>Protein-protein interaction (PPI)</a:t>
            </a:r>
            <a:r>
              <a:rPr lang="en-US" sz="2800" smtClean="0">
                <a:latin typeface="Arial" pitchFamily="34" charset="0"/>
                <a:cs typeface="Arial" pitchFamily="34" charset="0"/>
              </a:rPr>
              <a:t> information is obtained from public, manually curated databases including the Biological General Repository for Interaction Datasets (BioGRID), the Human Protein Reference Database (HPRD), and the Database of Interacting Proteins (DIP), and used to construct PPI networks. These PPI networks serve as inputs to the computational analyses used here.</a:t>
            </a:r>
            <a:endParaRPr lang="en-US" sz="28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4771</TotalTime>
  <Words>771</Words>
  <Application>Microsoft Office PowerPoint</Application>
  <PresentationFormat>Custom</PresentationFormat>
  <Paragraphs>122</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Slide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James Eddy</dc:creator>
  <cp:lastModifiedBy>James Eddy</cp:lastModifiedBy>
  <cp:revision>116</cp:revision>
  <dcterms:created xsi:type="dcterms:W3CDTF">2009-03-29T19:56:28Z</dcterms:created>
  <dcterms:modified xsi:type="dcterms:W3CDTF">2010-05-17T19:46:32Z</dcterms:modified>
</cp:coreProperties>
</file>